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4" r:id="rId1"/>
  </p:sldMasterIdLst>
  <p:notesMasterIdLst>
    <p:notesMasterId r:id="rId13"/>
  </p:notesMasterIdLst>
  <p:handoutMasterIdLst>
    <p:handoutMasterId r:id="rId14"/>
  </p:handoutMasterIdLst>
  <p:sldIdLst>
    <p:sldId id="258" r:id="rId2"/>
    <p:sldId id="260" r:id="rId3"/>
    <p:sldId id="269" r:id="rId4"/>
    <p:sldId id="261" r:id="rId5"/>
    <p:sldId id="263" r:id="rId6"/>
    <p:sldId id="265" r:id="rId7"/>
    <p:sldId id="264" r:id="rId8"/>
    <p:sldId id="268" r:id="rId9"/>
    <p:sldId id="270" r:id="rId10"/>
    <p:sldId id="262" r:id="rId11"/>
    <p:sldId id="267" r:id="rId12"/>
  </p:sldIdLst>
  <p:sldSz cx="9906000" cy="6858000" type="A4"/>
  <p:notesSz cx="6797675" cy="9926638"/>
  <p:defaultTextStyle>
    <a:defPPr>
      <a:defRPr lang="sv-SE"/>
    </a:defPPr>
    <a:lvl1pPr algn="ctr" rtl="0" fontAlgn="base">
      <a:spcBef>
        <a:spcPct val="50000"/>
      </a:spcBef>
      <a:spcAft>
        <a:spcPct val="0"/>
      </a:spcAft>
      <a:defRPr sz="1400" kern="1200">
        <a:solidFill>
          <a:srgbClr val="FF0000"/>
        </a:solidFill>
        <a:latin typeface="Verdana" pitchFamily="84" charset="0"/>
        <a:ea typeface="+mn-ea"/>
        <a:cs typeface="+mn-cs"/>
      </a:defRPr>
    </a:lvl1pPr>
    <a:lvl2pPr marL="457200" algn="ctr" rtl="0" fontAlgn="base">
      <a:spcBef>
        <a:spcPct val="50000"/>
      </a:spcBef>
      <a:spcAft>
        <a:spcPct val="0"/>
      </a:spcAft>
      <a:defRPr sz="1400" kern="1200">
        <a:solidFill>
          <a:srgbClr val="FF0000"/>
        </a:solidFill>
        <a:latin typeface="Verdana" pitchFamily="84" charset="0"/>
        <a:ea typeface="+mn-ea"/>
        <a:cs typeface="+mn-cs"/>
      </a:defRPr>
    </a:lvl2pPr>
    <a:lvl3pPr marL="914400" algn="ctr" rtl="0" fontAlgn="base">
      <a:spcBef>
        <a:spcPct val="50000"/>
      </a:spcBef>
      <a:spcAft>
        <a:spcPct val="0"/>
      </a:spcAft>
      <a:defRPr sz="1400" kern="1200">
        <a:solidFill>
          <a:srgbClr val="FF0000"/>
        </a:solidFill>
        <a:latin typeface="Verdana" pitchFamily="84" charset="0"/>
        <a:ea typeface="+mn-ea"/>
        <a:cs typeface="+mn-cs"/>
      </a:defRPr>
    </a:lvl3pPr>
    <a:lvl4pPr marL="1371600" algn="ctr" rtl="0" fontAlgn="base">
      <a:spcBef>
        <a:spcPct val="50000"/>
      </a:spcBef>
      <a:spcAft>
        <a:spcPct val="0"/>
      </a:spcAft>
      <a:defRPr sz="1400" kern="1200">
        <a:solidFill>
          <a:srgbClr val="FF0000"/>
        </a:solidFill>
        <a:latin typeface="Verdana" pitchFamily="84" charset="0"/>
        <a:ea typeface="+mn-ea"/>
        <a:cs typeface="+mn-cs"/>
      </a:defRPr>
    </a:lvl4pPr>
    <a:lvl5pPr marL="1828800" algn="ctr" rtl="0" fontAlgn="base">
      <a:spcBef>
        <a:spcPct val="50000"/>
      </a:spcBef>
      <a:spcAft>
        <a:spcPct val="0"/>
      </a:spcAft>
      <a:defRPr sz="1400" kern="1200">
        <a:solidFill>
          <a:srgbClr val="FF0000"/>
        </a:solidFill>
        <a:latin typeface="Verdana" pitchFamily="84" charset="0"/>
        <a:ea typeface="+mn-ea"/>
        <a:cs typeface="+mn-cs"/>
      </a:defRPr>
    </a:lvl5pPr>
    <a:lvl6pPr marL="2286000" algn="l" defTabSz="914400" rtl="0" eaLnBrk="1" latinLnBrk="0" hangingPunct="1">
      <a:defRPr sz="1400" kern="1200">
        <a:solidFill>
          <a:srgbClr val="FF0000"/>
        </a:solidFill>
        <a:latin typeface="Verdana" pitchFamily="84" charset="0"/>
        <a:ea typeface="+mn-ea"/>
        <a:cs typeface="+mn-cs"/>
      </a:defRPr>
    </a:lvl6pPr>
    <a:lvl7pPr marL="2743200" algn="l" defTabSz="914400" rtl="0" eaLnBrk="1" latinLnBrk="0" hangingPunct="1">
      <a:defRPr sz="1400" kern="1200">
        <a:solidFill>
          <a:srgbClr val="FF0000"/>
        </a:solidFill>
        <a:latin typeface="Verdana" pitchFamily="84" charset="0"/>
        <a:ea typeface="+mn-ea"/>
        <a:cs typeface="+mn-cs"/>
      </a:defRPr>
    </a:lvl7pPr>
    <a:lvl8pPr marL="3200400" algn="l" defTabSz="914400" rtl="0" eaLnBrk="1" latinLnBrk="0" hangingPunct="1">
      <a:defRPr sz="1400" kern="1200">
        <a:solidFill>
          <a:srgbClr val="FF0000"/>
        </a:solidFill>
        <a:latin typeface="Verdana" pitchFamily="84" charset="0"/>
        <a:ea typeface="+mn-ea"/>
        <a:cs typeface="+mn-cs"/>
      </a:defRPr>
    </a:lvl8pPr>
    <a:lvl9pPr marL="3657600" algn="l" defTabSz="914400" rtl="0" eaLnBrk="1" latinLnBrk="0" hangingPunct="1">
      <a:defRPr sz="1400" kern="1200">
        <a:solidFill>
          <a:srgbClr val="FF0000"/>
        </a:solidFill>
        <a:latin typeface="Verdana" pitchFamily="84" charset="0"/>
        <a:ea typeface="+mn-ea"/>
        <a:cs typeface="+mn-cs"/>
      </a:defRPr>
    </a:lvl9pPr>
  </p:defaultTextStyle>
  <p:extLst>
    <p:ext uri="{521415D9-36F7-43E2-AB2F-B90AF26B5E84}">
      <p14:sectionLst xmlns:p14="http://schemas.microsoft.com/office/powerpoint/2010/main">
        <p14:section name="Oletusosa" id="{EBE7C6FE-9D68-4AAE-A00D-6128F9F03D04}">
          <p14:sldIdLst>
            <p14:sldId id="258"/>
            <p14:sldId id="260"/>
            <p14:sldId id="269"/>
            <p14:sldId id="261"/>
            <p14:sldId id="263"/>
            <p14:sldId id="265"/>
            <p14:sldId id="264"/>
            <p14:sldId id="268"/>
            <p14:sldId id="270"/>
            <p14:sldId id="262"/>
            <p14:sldId id="267"/>
          </p14:sldIdLst>
        </p14:section>
      </p14:sectionLst>
    </p:ext>
    <p:ext uri="{EFAFB233-063F-42B5-8137-9DF3F51BA10A}">
      <p15:sldGuideLst xmlns:p15="http://schemas.microsoft.com/office/powerpoint/2012/main">
        <p15:guide id="1" orient="horz" pos="4145">
          <p15:clr>
            <a:srgbClr val="A4A3A4"/>
          </p15:clr>
        </p15:guide>
        <p15:guide id="2" orient="horz" pos="2160">
          <p15:clr>
            <a:srgbClr val="A4A3A4"/>
          </p15:clr>
        </p15:guide>
        <p15:guide id="3" orient="horz" pos="410">
          <p15:clr>
            <a:srgbClr val="A4A3A4"/>
          </p15:clr>
        </p15:guide>
        <p15:guide id="4" pos="3120">
          <p15:clr>
            <a:srgbClr val="A4A3A4"/>
          </p15:clr>
        </p15:guide>
        <p15:guide id="5" pos="463">
          <p15:clr>
            <a:srgbClr val="A4A3A4"/>
          </p15:clr>
        </p15:guide>
        <p15:guide id="6" pos="5667">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6364"/>
    <a:srgbClr val="FFE580"/>
    <a:srgbClr val="8080FF"/>
    <a:srgbClr val="087FC8"/>
    <a:srgbClr val="0775B9"/>
    <a:srgbClr val="0F6FB1"/>
    <a:srgbClr val="146EAC"/>
    <a:srgbClr val="0AE1E6"/>
    <a:srgbClr val="005BBB"/>
    <a:srgbClr val="3838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Normaali tyyli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95332" autoAdjust="0"/>
  </p:normalViewPr>
  <p:slideViewPr>
    <p:cSldViewPr snapToGrid="0">
      <p:cViewPr varScale="1">
        <p:scale>
          <a:sx n="111" d="100"/>
          <a:sy n="111" d="100"/>
        </p:scale>
        <p:origin x="744" y="108"/>
      </p:cViewPr>
      <p:guideLst>
        <p:guide orient="horz" pos="4145"/>
        <p:guide orient="horz" pos="2160"/>
        <p:guide orient="horz" pos="410"/>
        <p:guide pos="3120"/>
        <p:guide pos="463"/>
        <p:guide pos="566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6" d="100"/>
          <a:sy n="76" d="100"/>
        </p:scale>
        <p:origin x="-3252"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17336" cy="534511"/>
          </a:xfrm>
          <a:prstGeom prst="rect">
            <a:avLst/>
          </a:prstGeom>
          <a:noFill/>
          <a:ln w="9525">
            <a:noFill/>
            <a:miter lim="800000"/>
            <a:headEnd/>
            <a:tailEnd/>
          </a:ln>
          <a:effectLst/>
        </p:spPr>
        <p:txBody>
          <a:bodyPr vert="horz" wrap="none" lIns="91994" tIns="45996" rIns="91994" bIns="45996" numCol="1" anchor="ctr" anchorCtr="0" compatLnSpc="1">
            <a:prstTxWarp prst="textNoShape">
              <a:avLst/>
            </a:prstTxWarp>
          </a:bodyPr>
          <a:lstStyle>
            <a:lvl1pPr algn="l" defTabSz="920750">
              <a:lnSpc>
                <a:spcPts val="1913"/>
              </a:lnSpc>
              <a:spcBef>
                <a:spcPct val="0"/>
              </a:spcBef>
              <a:defRPr sz="1200" b="1" smtClean="0">
                <a:solidFill>
                  <a:schemeClr val="bg1"/>
                </a:solidFill>
              </a:defRPr>
            </a:lvl1pPr>
          </a:lstStyle>
          <a:p>
            <a:pPr>
              <a:defRPr/>
            </a:pPr>
            <a:endParaRPr lang="en-GB"/>
          </a:p>
        </p:txBody>
      </p:sp>
      <p:sp>
        <p:nvSpPr>
          <p:cNvPr id="28675" name="Rectangle 3"/>
          <p:cNvSpPr>
            <a:spLocks noGrp="1" noChangeArrowheads="1"/>
          </p:cNvSpPr>
          <p:nvPr>
            <p:ph type="dt" sz="quarter" idx="1"/>
          </p:nvPr>
        </p:nvSpPr>
        <p:spPr bwMode="auto">
          <a:xfrm>
            <a:off x="3839427" y="0"/>
            <a:ext cx="2920483" cy="534511"/>
          </a:xfrm>
          <a:prstGeom prst="rect">
            <a:avLst/>
          </a:prstGeom>
          <a:noFill/>
          <a:ln w="9525">
            <a:noFill/>
            <a:miter lim="800000"/>
            <a:headEnd/>
            <a:tailEnd/>
          </a:ln>
          <a:effectLst/>
        </p:spPr>
        <p:txBody>
          <a:bodyPr vert="horz" wrap="none" lIns="91994" tIns="45996" rIns="91994" bIns="45996" numCol="1" anchor="ctr" anchorCtr="0" compatLnSpc="1">
            <a:prstTxWarp prst="textNoShape">
              <a:avLst/>
            </a:prstTxWarp>
          </a:bodyPr>
          <a:lstStyle>
            <a:lvl1pPr algn="r" defTabSz="920750">
              <a:lnSpc>
                <a:spcPts val="1913"/>
              </a:lnSpc>
              <a:spcBef>
                <a:spcPct val="0"/>
              </a:spcBef>
              <a:defRPr sz="1200" b="1" smtClean="0">
                <a:solidFill>
                  <a:schemeClr val="bg1"/>
                </a:solidFill>
              </a:defRPr>
            </a:lvl1pPr>
          </a:lstStyle>
          <a:p>
            <a:pPr>
              <a:defRPr/>
            </a:pPr>
            <a:endParaRPr lang="en-GB"/>
          </a:p>
        </p:txBody>
      </p:sp>
      <p:sp>
        <p:nvSpPr>
          <p:cNvPr id="28676" name="Rectangle 4"/>
          <p:cNvSpPr>
            <a:spLocks noGrp="1" noChangeArrowheads="1"/>
          </p:cNvSpPr>
          <p:nvPr>
            <p:ph type="ftr" sz="quarter" idx="2"/>
          </p:nvPr>
        </p:nvSpPr>
        <p:spPr bwMode="auto">
          <a:xfrm>
            <a:off x="0" y="9392127"/>
            <a:ext cx="2917336" cy="534511"/>
          </a:xfrm>
          <a:prstGeom prst="rect">
            <a:avLst/>
          </a:prstGeom>
          <a:noFill/>
          <a:ln w="9525">
            <a:noFill/>
            <a:miter lim="800000"/>
            <a:headEnd/>
            <a:tailEnd/>
          </a:ln>
          <a:effectLst/>
        </p:spPr>
        <p:txBody>
          <a:bodyPr vert="horz" wrap="none" lIns="91994" tIns="45996" rIns="91994" bIns="45996" numCol="1" anchor="b" anchorCtr="0" compatLnSpc="1">
            <a:prstTxWarp prst="textNoShape">
              <a:avLst/>
            </a:prstTxWarp>
          </a:bodyPr>
          <a:lstStyle>
            <a:lvl1pPr algn="l" defTabSz="920750">
              <a:lnSpc>
                <a:spcPts val="1913"/>
              </a:lnSpc>
              <a:spcBef>
                <a:spcPct val="0"/>
              </a:spcBef>
              <a:defRPr sz="1200" b="1" smtClean="0">
                <a:solidFill>
                  <a:schemeClr val="bg1"/>
                </a:solidFill>
              </a:defRPr>
            </a:lvl1pPr>
          </a:lstStyle>
          <a:p>
            <a:pPr>
              <a:defRPr/>
            </a:pPr>
            <a:endParaRPr lang="en-GB"/>
          </a:p>
        </p:txBody>
      </p:sp>
      <p:sp>
        <p:nvSpPr>
          <p:cNvPr id="28677" name="Rectangle 5"/>
          <p:cNvSpPr>
            <a:spLocks noGrp="1" noChangeArrowheads="1"/>
          </p:cNvSpPr>
          <p:nvPr>
            <p:ph type="sldNum" sz="quarter" idx="3"/>
          </p:nvPr>
        </p:nvSpPr>
        <p:spPr bwMode="auto">
          <a:xfrm>
            <a:off x="3839427" y="9392127"/>
            <a:ext cx="2920483" cy="534511"/>
          </a:xfrm>
          <a:prstGeom prst="rect">
            <a:avLst/>
          </a:prstGeom>
          <a:noFill/>
          <a:ln w="9525">
            <a:noFill/>
            <a:miter lim="800000"/>
            <a:headEnd/>
            <a:tailEnd/>
          </a:ln>
          <a:effectLst/>
        </p:spPr>
        <p:txBody>
          <a:bodyPr vert="horz" wrap="none" lIns="91994" tIns="45996" rIns="91994" bIns="45996" numCol="1" anchor="b" anchorCtr="0" compatLnSpc="1">
            <a:prstTxWarp prst="textNoShape">
              <a:avLst/>
            </a:prstTxWarp>
          </a:bodyPr>
          <a:lstStyle>
            <a:lvl1pPr algn="r" defTabSz="920750">
              <a:lnSpc>
                <a:spcPts val="1913"/>
              </a:lnSpc>
              <a:spcBef>
                <a:spcPct val="0"/>
              </a:spcBef>
              <a:defRPr sz="1200" b="1" smtClean="0">
                <a:solidFill>
                  <a:schemeClr val="bg1"/>
                </a:solidFill>
              </a:defRPr>
            </a:lvl1pPr>
          </a:lstStyle>
          <a:p>
            <a:pPr>
              <a:defRPr/>
            </a:pPr>
            <a:fld id="{812439D0-4A1C-4D59-8FB6-6BE92FF96970}" type="slidenum">
              <a:rPr lang="en-GB"/>
              <a:pPr>
                <a:defRPr/>
              </a:pPr>
              <a:t>‹#›</a:t>
            </a:fld>
            <a:endParaRPr lang="en-GB"/>
          </a:p>
        </p:txBody>
      </p:sp>
    </p:spTree>
    <p:extLst>
      <p:ext uri="{BB962C8B-B14F-4D97-AF65-F5344CB8AC3E}">
        <p14:creationId xmlns:p14="http://schemas.microsoft.com/office/powerpoint/2010/main" val="29237102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47233" cy="496332"/>
          </a:xfrm>
          <a:prstGeom prst="rect">
            <a:avLst/>
          </a:prstGeom>
          <a:noFill/>
          <a:ln w="9525">
            <a:noFill/>
            <a:miter lim="800000"/>
            <a:headEnd/>
            <a:tailEnd/>
          </a:ln>
          <a:effectLst/>
        </p:spPr>
        <p:txBody>
          <a:bodyPr vert="horz" wrap="none" lIns="91994" tIns="45996" rIns="91994" bIns="45996" numCol="1" anchor="ctr" anchorCtr="0" compatLnSpc="1">
            <a:prstTxWarp prst="textNoShape">
              <a:avLst/>
            </a:prstTxWarp>
          </a:bodyPr>
          <a:lstStyle>
            <a:lvl1pPr algn="l" defTabSz="920750">
              <a:lnSpc>
                <a:spcPts val="1913"/>
              </a:lnSpc>
              <a:spcBef>
                <a:spcPct val="0"/>
              </a:spcBef>
              <a:defRPr sz="1200" b="1" smtClean="0">
                <a:solidFill>
                  <a:schemeClr val="bg1"/>
                </a:solidFill>
              </a:defRPr>
            </a:lvl1pPr>
          </a:lstStyle>
          <a:p>
            <a:pPr>
              <a:defRPr/>
            </a:pPr>
            <a:endParaRPr lang="sv-SE"/>
          </a:p>
        </p:txBody>
      </p:sp>
      <p:sp>
        <p:nvSpPr>
          <p:cNvPr id="17411" name="Rectangle 3"/>
          <p:cNvSpPr>
            <a:spLocks noGrp="1" noChangeArrowheads="1"/>
          </p:cNvSpPr>
          <p:nvPr>
            <p:ph type="dt" idx="1"/>
          </p:nvPr>
        </p:nvSpPr>
        <p:spPr bwMode="auto">
          <a:xfrm>
            <a:off x="3850443" y="0"/>
            <a:ext cx="2947232" cy="496332"/>
          </a:xfrm>
          <a:prstGeom prst="rect">
            <a:avLst/>
          </a:prstGeom>
          <a:noFill/>
          <a:ln w="9525">
            <a:noFill/>
            <a:miter lim="800000"/>
            <a:headEnd/>
            <a:tailEnd/>
          </a:ln>
          <a:effectLst/>
        </p:spPr>
        <p:txBody>
          <a:bodyPr vert="horz" wrap="none" lIns="91994" tIns="45996" rIns="91994" bIns="45996" numCol="1" anchor="ctr" anchorCtr="0" compatLnSpc="1">
            <a:prstTxWarp prst="textNoShape">
              <a:avLst/>
            </a:prstTxWarp>
          </a:bodyPr>
          <a:lstStyle>
            <a:lvl1pPr algn="r" defTabSz="920750">
              <a:lnSpc>
                <a:spcPts val="1913"/>
              </a:lnSpc>
              <a:spcBef>
                <a:spcPct val="0"/>
              </a:spcBef>
              <a:defRPr sz="1200" b="1" smtClean="0">
                <a:solidFill>
                  <a:schemeClr val="bg1"/>
                </a:solidFill>
              </a:defRPr>
            </a:lvl1pPr>
          </a:lstStyle>
          <a:p>
            <a:pPr>
              <a:defRPr/>
            </a:pPr>
            <a:endParaRPr lang="sv-SE"/>
          </a:p>
        </p:txBody>
      </p:sp>
      <p:sp>
        <p:nvSpPr>
          <p:cNvPr id="16388" name="Rectangle 4"/>
          <p:cNvSpPr>
            <a:spLocks noGrp="1" noRot="1" noChangeAspect="1" noChangeArrowheads="1" noTextEdit="1"/>
          </p:cNvSpPr>
          <p:nvPr>
            <p:ph type="sldImg" idx="2"/>
          </p:nvPr>
        </p:nvSpPr>
        <p:spPr bwMode="auto">
          <a:xfrm>
            <a:off x="711200" y="744538"/>
            <a:ext cx="5373688" cy="372110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906357" y="4715153"/>
            <a:ext cx="4984962" cy="4466987"/>
          </a:xfrm>
          <a:prstGeom prst="rect">
            <a:avLst/>
          </a:prstGeom>
          <a:noFill/>
          <a:ln w="9525">
            <a:noFill/>
            <a:miter lim="800000"/>
            <a:headEnd/>
            <a:tailEnd/>
          </a:ln>
          <a:effectLst/>
        </p:spPr>
        <p:txBody>
          <a:bodyPr vert="horz" wrap="none" lIns="91994" tIns="45996" rIns="91994" bIns="45996" numCol="1" anchor="t" anchorCtr="0" compatLnSpc="1">
            <a:prstTxWarp prst="textNoShape">
              <a:avLst/>
            </a:prstTxWarp>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p>
        </p:txBody>
      </p:sp>
      <p:sp>
        <p:nvSpPr>
          <p:cNvPr id="17414" name="Rectangle 6"/>
          <p:cNvSpPr>
            <a:spLocks noGrp="1" noChangeArrowheads="1"/>
          </p:cNvSpPr>
          <p:nvPr>
            <p:ph type="ftr" sz="quarter" idx="4"/>
          </p:nvPr>
        </p:nvSpPr>
        <p:spPr bwMode="auto">
          <a:xfrm>
            <a:off x="0" y="9430306"/>
            <a:ext cx="2947233" cy="496332"/>
          </a:xfrm>
          <a:prstGeom prst="rect">
            <a:avLst/>
          </a:prstGeom>
          <a:noFill/>
          <a:ln w="9525">
            <a:noFill/>
            <a:miter lim="800000"/>
            <a:headEnd/>
            <a:tailEnd/>
          </a:ln>
          <a:effectLst/>
        </p:spPr>
        <p:txBody>
          <a:bodyPr vert="horz" wrap="none" lIns="91994" tIns="45996" rIns="91994" bIns="45996" numCol="1" anchor="b" anchorCtr="0" compatLnSpc="1">
            <a:prstTxWarp prst="textNoShape">
              <a:avLst/>
            </a:prstTxWarp>
          </a:bodyPr>
          <a:lstStyle>
            <a:lvl1pPr algn="l" defTabSz="920750">
              <a:lnSpc>
                <a:spcPts val="1913"/>
              </a:lnSpc>
              <a:spcBef>
                <a:spcPct val="0"/>
              </a:spcBef>
              <a:defRPr sz="1200" b="1" smtClean="0">
                <a:solidFill>
                  <a:schemeClr val="bg1"/>
                </a:solidFill>
              </a:defRPr>
            </a:lvl1pPr>
          </a:lstStyle>
          <a:p>
            <a:pPr>
              <a:defRPr/>
            </a:pPr>
            <a:endParaRPr lang="sv-SE"/>
          </a:p>
        </p:txBody>
      </p:sp>
      <p:sp>
        <p:nvSpPr>
          <p:cNvPr id="17415" name="Rectangle 7"/>
          <p:cNvSpPr>
            <a:spLocks noGrp="1" noChangeArrowheads="1"/>
          </p:cNvSpPr>
          <p:nvPr>
            <p:ph type="sldNum" sz="quarter" idx="5"/>
          </p:nvPr>
        </p:nvSpPr>
        <p:spPr bwMode="auto">
          <a:xfrm>
            <a:off x="3850443" y="9430306"/>
            <a:ext cx="2947232" cy="496332"/>
          </a:xfrm>
          <a:prstGeom prst="rect">
            <a:avLst/>
          </a:prstGeom>
          <a:noFill/>
          <a:ln w="9525">
            <a:noFill/>
            <a:miter lim="800000"/>
            <a:headEnd/>
            <a:tailEnd/>
          </a:ln>
          <a:effectLst/>
        </p:spPr>
        <p:txBody>
          <a:bodyPr vert="horz" wrap="none" lIns="91994" tIns="45996" rIns="91994" bIns="45996" numCol="1" anchor="b" anchorCtr="0" compatLnSpc="1">
            <a:prstTxWarp prst="textNoShape">
              <a:avLst/>
            </a:prstTxWarp>
          </a:bodyPr>
          <a:lstStyle>
            <a:lvl1pPr algn="r" defTabSz="920750">
              <a:lnSpc>
                <a:spcPts val="1913"/>
              </a:lnSpc>
              <a:spcBef>
                <a:spcPct val="0"/>
              </a:spcBef>
              <a:defRPr sz="1200" b="1" smtClean="0">
                <a:solidFill>
                  <a:schemeClr val="bg1"/>
                </a:solidFill>
              </a:defRPr>
            </a:lvl1pPr>
          </a:lstStyle>
          <a:p>
            <a:pPr>
              <a:defRPr/>
            </a:pPr>
            <a:fld id="{2C882D72-BD57-41EE-AE33-E4488300110F}" type="slidenum">
              <a:rPr lang="sv-SE"/>
              <a:pPr>
                <a:defRPr/>
              </a:pPr>
              <a:t>‹#›</a:t>
            </a:fld>
            <a:endParaRPr lang="sv-SE"/>
          </a:p>
        </p:txBody>
      </p:sp>
    </p:spTree>
    <p:extLst>
      <p:ext uri="{BB962C8B-B14F-4D97-AF65-F5344CB8AC3E}">
        <p14:creationId xmlns:p14="http://schemas.microsoft.com/office/powerpoint/2010/main" val="36725141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84"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84"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84"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84"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8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xfrm>
            <a:off x="711200" y="744538"/>
            <a:ext cx="5373688" cy="3721100"/>
          </a:xfrm>
          <a:ln/>
        </p:spPr>
      </p:sp>
      <p:sp>
        <p:nvSpPr>
          <p:cNvPr id="75779" name="Rectangle 3"/>
          <p:cNvSpPr>
            <a:spLocks noGrp="1" noChangeArrowheads="1"/>
          </p:cNvSpPr>
          <p:nvPr>
            <p:ph type="body" idx="1"/>
          </p:nvPr>
        </p:nvSpPr>
        <p:spPr>
          <a:noFill/>
          <a:ln/>
        </p:spPr>
        <p:txBody>
          <a:bodyPr/>
          <a:lstStyle/>
          <a:p>
            <a:endParaRPr lang="fi-FI"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a:defRPr/>
            </a:pPr>
            <a:fld id="{2C882D72-BD57-41EE-AE33-E4488300110F}" type="slidenum">
              <a:rPr lang="sv-SE" smtClean="0"/>
              <a:pPr>
                <a:defRPr/>
              </a:pPr>
              <a:t>2</a:t>
            </a:fld>
            <a:endParaRPr lang="sv-SE"/>
          </a:p>
        </p:txBody>
      </p:sp>
    </p:spTree>
    <p:extLst>
      <p:ext uri="{BB962C8B-B14F-4D97-AF65-F5344CB8AC3E}">
        <p14:creationId xmlns:p14="http://schemas.microsoft.com/office/powerpoint/2010/main" val="3245541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a:defRPr/>
            </a:pPr>
            <a:fld id="{2C882D72-BD57-41EE-AE33-E4488300110F}" type="slidenum">
              <a:rPr lang="sv-SE" smtClean="0"/>
              <a:pPr>
                <a:defRPr/>
              </a:pPr>
              <a:t>4</a:t>
            </a:fld>
            <a:endParaRPr lang="sv-SE"/>
          </a:p>
        </p:txBody>
      </p:sp>
    </p:spTree>
    <p:extLst>
      <p:ext uri="{BB962C8B-B14F-4D97-AF65-F5344CB8AC3E}">
        <p14:creationId xmlns:p14="http://schemas.microsoft.com/office/powerpoint/2010/main" val="4281987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a:defRPr/>
            </a:pPr>
            <a:fld id="{2C882D72-BD57-41EE-AE33-E4488300110F}" type="slidenum">
              <a:rPr lang="sv-SE" smtClean="0"/>
              <a:pPr>
                <a:defRPr/>
              </a:pPr>
              <a:t>5</a:t>
            </a:fld>
            <a:endParaRPr lang="sv-SE"/>
          </a:p>
        </p:txBody>
      </p:sp>
    </p:spTree>
    <p:extLst>
      <p:ext uri="{BB962C8B-B14F-4D97-AF65-F5344CB8AC3E}">
        <p14:creationId xmlns:p14="http://schemas.microsoft.com/office/powerpoint/2010/main" val="3435398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pPr>
              <a:defRPr/>
            </a:pPr>
            <a:fld id="{2C882D72-BD57-41EE-AE33-E4488300110F}" type="slidenum">
              <a:rPr lang="sv-SE" smtClean="0"/>
              <a:pPr>
                <a:defRPr/>
              </a:pPr>
              <a:t>6</a:t>
            </a:fld>
            <a:endParaRPr lang="sv-SE"/>
          </a:p>
        </p:txBody>
      </p:sp>
    </p:spTree>
    <p:extLst>
      <p:ext uri="{BB962C8B-B14F-4D97-AF65-F5344CB8AC3E}">
        <p14:creationId xmlns:p14="http://schemas.microsoft.com/office/powerpoint/2010/main" val="5241248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1046" name="Rectangle 22"/>
          <p:cNvSpPr>
            <a:spLocks noChangeArrowheads="1"/>
          </p:cNvSpPr>
          <p:nvPr/>
        </p:nvSpPr>
        <p:spPr bwMode="auto">
          <a:xfrm>
            <a:off x="844550" y="2182813"/>
            <a:ext cx="8224838" cy="3516312"/>
          </a:xfrm>
          <a:prstGeom prst="rect">
            <a:avLst/>
          </a:prstGeom>
          <a:noFill/>
          <a:ln w="9525">
            <a:noFill/>
            <a:miter lim="800000"/>
            <a:headEnd/>
            <a:tailEnd/>
          </a:ln>
          <a:effectLst/>
        </p:spPr>
        <p:txBody>
          <a:bodyPr wrap="none" anchor="ctr"/>
          <a:lstStyle/>
          <a:p>
            <a:pPr>
              <a:defRPr/>
            </a:pPr>
            <a:endParaRPr lang="fi-FI"/>
          </a:p>
        </p:txBody>
      </p:sp>
      <p:sp>
        <p:nvSpPr>
          <p:cNvPr id="1050" name="Rectangle 26"/>
          <p:cNvSpPr>
            <a:spLocks noChangeArrowheads="1"/>
          </p:cNvSpPr>
          <p:nvPr/>
        </p:nvSpPr>
        <p:spPr bwMode="auto">
          <a:xfrm>
            <a:off x="1422400" y="2182813"/>
            <a:ext cx="7069138" cy="2944812"/>
          </a:xfrm>
          <a:prstGeom prst="rect">
            <a:avLst/>
          </a:prstGeom>
          <a:noFill/>
          <a:ln w="9525">
            <a:noFill/>
            <a:miter lim="800000"/>
            <a:headEnd/>
            <a:tailEnd/>
          </a:ln>
          <a:effectLst/>
        </p:spPr>
        <p:txBody>
          <a:bodyPr wrap="none" anchor="ctr"/>
          <a:lstStyle/>
          <a:p>
            <a:pPr>
              <a:defRPr/>
            </a:pPr>
            <a:endParaRPr lang="fi-FI"/>
          </a:p>
        </p:txBody>
      </p:sp>
      <p:sp>
        <p:nvSpPr>
          <p:cNvPr id="1052" name="Line 28"/>
          <p:cNvSpPr>
            <a:spLocks noChangeShapeType="1"/>
          </p:cNvSpPr>
          <p:nvPr/>
        </p:nvSpPr>
        <p:spPr bwMode="auto">
          <a:xfrm flipH="1">
            <a:off x="839789" y="6030913"/>
            <a:ext cx="8224837" cy="0"/>
          </a:xfrm>
          <a:prstGeom prst="line">
            <a:avLst/>
          </a:prstGeom>
          <a:noFill/>
          <a:ln w="9525">
            <a:noFill/>
            <a:round/>
            <a:headEnd/>
            <a:tailEnd/>
          </a:ln>
          <a:effectLst/>
        </p:spPr>
        <p:txBody>
          <a:bodyPr wrap="none" anchor="ctr"/>
          <a:lstStyle/>
          <a:p>
            <a:pPr>
              <a:defRPr/>
            </a:pPr>
            <a:endParaRPr lang="fi-FI"/>
          </a:p>
        </p:txBody>
      </p:sp>
      <p:sp>
        <p:nvSpPr>
          <p:cNvPr id="1053" name="Line 29"/>
          <p:cNvSpPr>
            <a:spLocks noChangeShapeType="1"/>
          </p:cNvSpPr>
          <p:nvPr/>
        </p:nvSpPr>
        <p:spPr bwMode="auto">
          <a:xfrm flipH="1">
            <a:off x="844550" y="2627313"/>
            <a:ext cx="8224838" cy="0"/>
          </a:xfrm>
          <a:prstGeom prst="line">
            <a:avLst/>
          </a:prstGeom>
          <a:noFill/>
          <a:ln w="9525">
            <a:noFill/>
            <a:round/>
            <a:headEnd/>
            <a:tailEnd/>
          </a:ln>
          <a:effectLst/>
        </p:spPr>
        <p:txBody>
          <a:bodyPr wrap="none" anchor="ctr"/>
          <a:lstStyle/>
          <a:p>
            <a:pPr>
              <a:defRPr/>
            </a:pPr>
            <a:endParaRPr lang="fi-FI"/>
          </a:p>
        </p:txBody>
      </p:sp>
      <p:sp>
        <p:nvSpPr>
          <p:cNvPr id="1056" name="Line 32"/>
          <p:cNvSpPr>
            <a:spLocks noChangeShapeType="1"/>
          </p:cNvSpPr>
          <p:nvPr/>
        </p:nvSpPr>
        <p:spPr bwMode="auto">
          <a:xfrm flipH="1">
            <a:off x="844550" y="1776413"/>
            <a:ext cx="8224838" cy="0"/>
          </a:xfrm>
          <a:prstGeom prst="line">
            <a:avLst/>
          </a:prstGeom>
          <a:noFill/>
          <a:ln w="9525">
            <a:noFill/>
            <a:round/>
            <a:headEnd/>
            <a:tailEnd/>
          </a:ln>
          <a:effectLst/>
        </p:spPr>
        <p:txBody>
          <a:bodyPr wrap="none" anchor="ctr"/>
          <a:lstStyle/>
          <a:p>
            <a:pPr>
              <a:defRPr/>
            </a:pPr>
            <a:endParaRPr lang="fi-FI"/>
          </a:p>
        </p:txBody>
      </p:sp>
      <p:sp>
        <p:nvSpPr>
          <p:cNvPr id="1057" name="Line 33"/>
          <p:cNvSpPr>
            <a:spLocks noChangeShapeType="1"/>
          </p:cNvSpPr>
          <p:nvPr/>
        </p:nvSpPr>
        <p:spPr bwMode="auto">
          <a:xfrm flipH="1">
            <a:off x="844550" y="1389063"/>
            <a:ext cx="8224838" cy="0"/>
          </a:xfrm>
          <a:prstGeom prst="line">
            <a:avLst/>
          </a:prstGeom>
          <a:noFill/>
          <a:ln w="9525">
            <a:noFill/>
            <a:round/>
            <a:headEnd/>
            <a:tailEnd/>
          </a:ln>
          <a:effectLst/>
        </p:spPr>
        <p:txBody>
          <a:bodyPr wrap="none" anchor="ctr"/>
          <a:lstStyle/>
          <a:p>
            <a:pPr>
              <a:defRPr/>
            </a:pPr>
            <a:endParaRPr lang="fi-FI"/>
          </a:p>
        </p:txBody>
      </p:sp>
      <p:sp>
        <p:nvSpPr>
          <p:cNvPr id="50185" name="Rectangle 2"/>
          <p:cNvSpPr>
            <a:spLocks noGrp="1" noChangeArrowheads="1"/>
          </p:cNvSpPr>
          <p:nvPr>
            <p:ph type="ctrTitle"/>
          </p:nvPr>
        </p:nvSpPr>
        <p:spPr>
          <a:xfrm>
            <a:off x="1098550" y="2206625"/>
            <a:ext cx="8382000" cy="1143000"/>
          </a:xfrm>
        </p:spPr>
        <p:txBody>
          <a:bodyPr/>
          <a:lstStyle>
            <a:lvl1pPr>
              <a:defRPr sz="2600" smtClean="0"/>
            </a:lvl1pPr>
          </a:lstStyle>
          <a:p>
            <a:r>
              <a:rPr lang="fi-FI" smtClean="0"/>
              <a:t>Click to edit Master title style</a:t>
            </a:r>
          </a:p>
        </p:txBody>
      </p:sp>
      <p:sp>
        <p:nvSpPr>
          <p:cNvPr id="50186" name="Rectangle 3"/>
          <p:cNvSpPr>
            <a:spLocks noGrp="1" noChangeArrowheads="1"/>
          </p:cNvSpPr>
          <p:nvPr>
            <p:ph type="subTitle" idx="1"/>
          </p:nvPr>
        </p:nvSpPr>
        <p:spPr>
          <a:xfrm>
            <a:off x="1116013" y="3405188"/>
            <a:ext cx="6934200" cy="1752600"/>
          </a:xfrm>
        </p:spPr>
        <p:txBody>
          <a:bodyPr/>
          <a:lstStyle>
            <a:lvl1pPr marL="0" indent="0">
              <a:buFont typeface="Times" pitchFamily="84" charset="0"/>
              <a:buNone/>
              <a:tabLst>
                <a:tab pos="3330575" algn="l"/>
              </a:tabLst>
              <a:defRPr b="1" smtClean="0"/>
            </a:lvl1pPr>
          </a:lstStyle>
          <a:p>
            <a:r>
              <a:rPr lang="fi-FI" smtClean="0"/>
              <a:t>Click to edit Master subtitle style</a:t>
            </a:r>
          </a:p>
        </p:txBody>
      </p:sp>
      <p:sp>
        <p:nvSpPr>
          <p:cNvPr id="12" name="Tekstikehys 11"/>
          <p:cNvSpPr txBox="1"/>
          <p:nvPr userDrawn="1"/>
        </p:nvSpPr>
        <p:spPr>
          <a:xfrm>
            <a:off x="639763" y="6438900"/>
            <a:ext cx="2390398" cy="215444"/>
          </a:xfrm>
          <a:prstGeom prst="rect">
            <a:avLst/>
          </a:prstGeom>
          <a:noFill/>
        </p:spPr>
        <p:txBody>
          <a:bodyPr wrap="none">
            <a:spAutoFit/>
          </a:bodyPr>
          <a:lstStyle/>
          <a:p>
            <a:r>
              <a:rPr lang="fi-FI" sz="800" b="1" dirty="0" err="1" smtClean="0">
                <a:solidFill>
                  <a:schemeClr val="tx1"/>
                </a:solidFill>
              </a:rPr>
              <a:t>www.kauniainen.fi</a:t>
            </a:r>
            <a:r>
              <a:rPr lang="fi-FI" sz="800" b="1" baseline="0" dirty="0" smtClean="0">
                <a:solidFill>
                  <a:schemeClr val="tx1"/>
                </a:solidFill>
              </a:rPr>
              <a:t>  </a:t>
            </a:r>
            <a:r>
              <a:rPr lang="fi-FI" sz="800" b="1" dirty="0" smtClean="0">
                <a:solidFill>
                  <a:schemeClr val="tx1"/>
                </a:solidFill>
              </a:rPr>
              <a:t> </a:t>
            </a:r>
            <a:r>
              <a:rPr lang="fi-FI" sz="800" b="1" dirty="0" err="1" smtClean="0">
                <a:solidFill>
                  <a:schemeClr val="tx1"/>
                </a:solidFill>
              </a:rPr>
              <a:t>www.grankulla.fi</a:t>
            </a:r>
            <a:endParaRPr lang="fi-FI" sz="900" dirty="0">
              <a:solidFill>
                <a:srgbClr val="383887"/>
              </a:solidFill>
              <a:latin typeface="Calibri" pitchFamily="84" charset="0"/>
            </a:endParaRPr>
          </a:p>
        </p:txBody>
      </p:sp>
      <p:pic>
        <p:nvPicPr>
          <p:cNvPr id="50197" name="Picture 21" descr="Kauniainen_Pysty_JPG"/>
          <p:cNvPicPr>
            <a:picLocks noChangeAspect="1" noChangeArrowheads="1"/>
          </p:cNvPicPr>
          <p:nvPr userDrawn="1"/>
        </p:nvPicPr>
        <p:blipFill>
          <a:blip r:embed="rId2" cstate="print"/>
          <a:srcRect/>
          <a:stretch>
            <a:fillRect/>
          </a:stretch>
        </p:blipFill>
        <p:spPr bwMode="auto">
          <a:xfrm>
            <a:off x="7816852" y="5767388"/>
            <a:ext cx="1271588" cy="908050"/>
          </a:xfrm>
          <a:prstGeom prst="rect">
            <a:avLst/>
          </a:prstGeom>
          <a:noFill/>
        </p:spPr>
      </p:pic>
    </p:spTree>
  </p:cSld>
  <p:clrMapOvr>
    <a:masterClrMapping/>
  </p:clrMapOvr>
  <p:transition/>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4" name="Rectangle 22"/>
          <p:cNvSpPr>
            <a:spLocks noChangeArrowheads="1"/>
          </p:cNvSpPr>
          <p:nvPr/>
        </p:nvSpPr>
        <p:spPr bwMode="auto">
          <a:xfrm>
            <a:off x="844550" y="2182813"/>
            <a:ext cx="8224838" cy="3516312"/>
          </a:xfrm>
          <a:prstGeom prst="rect">
            <a:avLst/>
          </a:prstGeom>
          <a:noFill/>
          <a:ln w="9525">
            <a:noFill/>
            <a:miter lim="800000"/>
            <a:headEnd/>
            <a:tailEnd/>
          </a:ln>
          <a:effectLst/>
        </p:spPr>
        <p:txBody>
          <a:bodyPr wrap="none" anchor="ctr"/>
          <a:lstStyle/>
          <a:p>
            <a:pPr>
              <a:defRPr/>
            </a:pPr>
            <a:endParaRPr lang="fi-FI"/>
          </a:p>
        </p:txBody>
      </p:sp>
      <p:sp>
        <p:nvSpPr>
          <p:cNvPr id="5" name="Rectangle 26"/>
          <p:cNvSpPr>
            <a:spLocks noChangeArrowheads="1"/>
          </p:cNvSpPr>
          <p:nvPr/>
        </p:nvSpPr>
        <p:spPr bwMode="auto">
          <a:xfrm>
            <a:off x="1422400" y="2182813"/>
            <a:ext cx="7069138" cy="2944812"/>
          </a:xfrm>
          <a:prstGeom prst="rect">
            <a:avLst/>
          </a:prstGeom>
          <a:noFill/>
          <a:ln w="9525">
            <a:noFill/>
            <a:miter lim="800000"/>
            <a:headEnd/>
            <a:tailEnd/>
          </a:ln>
          <a:effectLst/>
        </p:spPr>
        <p:txBody>
          <a:bodyPr wrap="none" anchor="ctr"/>
          <a:lstStyle/>
          <a:p>
            <a:pPr>
              <a:defRPr/>
            </a:pPr>
            <a:endParaRPr lang="fi-FI"/>
          </a:p>
        </p:txBody>
      </p:sp>
      <p:sp>
        <p:nvSpPr>
          <p:cNvPr id="6" name="Line 28"/>
          <p:cNvSpPr>
            <a:spLocks noChangeShapeType="1"/>
          </p:cNvSpPr>
          <p:nvPr/>
        </p:nvSpPr>
        <p:spPr bwMode="auto">
          <a:xfrm flipH="1">
            <a:off x="844550" y="6030913"/>
            <a:ext cx="8224838" cy="0"/>
          </a:xfrm>
          <a:prstGeom prst="line">
            <a:avLst/>
          </a:prstGeom>
          <a:noFill/>
          <a:ln w="9525">
            <a:noFill/>
            <a:round/>
            <a:headEnd/>
            <a:tailEnd/>
          </a:ln>
          <a:effectLst/>
        </p:spPr>
        <p:txBody>
          <a:bodyPr wrap="none" anchor="ctr"/>
          <a:lstStyle/>
          <a:p>
            <a:pPr>
              <a:defRPr/>
            </a:pPr>
            <a:endParaRPr lang="fi-FI"/>
          </a:p>
        </p:txBody>
      </p:sp>
      <p:sp>
        <p:nvSpPr>
          <p:cNvPr id="7" name="Line 29"/>
          <p:cNvSpPr>
            <a:spLocks noChangeShapeType="1"/>
          </p:cNvSpPr>
          <p:nvPr/>
        </p:nvSpPr>
        <p:spPr bwMode="auto">
          <a:xfrm flipH="1">
            <a:off x="844550" y="2627313"/>
            <a:ext cx="8224838" cy="0"/>
          </a:xfrm>
          <a:prstGeom prst="line">
            <a:avLst/>
          </a:prstGeom>
          <a:noFill/>
          <a:ln w="9525">
            <a:noFill/>
            <a:round/>
            <a:headEnd/>
            <a:tailEnd/>
          </a:ln>
          <a:effectLst/>
        </p:spPr>
        <p:txBody>
          <a:bodyPr wrap="none" anchor="ctr"/>
          <a:lstStyle/>
          <a:p>
            <a:pPr>
              <a:defRPr/>
            </a:pPr>
            <a:endParaRPr lang="fi-FI"/>
          </a:p>
        </p:txBody>
      </p:sp>
      <p:sp>
        <p:nvSpPr>
          <p:cNvPr id="8" name="Line 32"/>
          <p:cNvSpPr>
            <a:spLocks noChangeShapeType="1"/>
          </p:cNvSpPr>
          <p:nvPr/>
        </p:nvSpPr>
        <p:spPr bwMode="auto">
          <a:xfrm flipH="1">
            <a:off x="844550" y="1776413"/>
            <a:ext cx="8224838" cy="0"/>
          </a:xfrm>
          <a:prstGeom prst="line">
            <a:avLst/>
          </a:prstGeom>
          <a:noFill/>
          <a:ln w="9525">
            <a:noFill/>
            <a:round/>
            <a:headEnd/>
            <a:tailEnd/>
          </a:ln>
          <a:effectLst/>
        </p:spPr>
        <p:txBody>
          <a:bodyPr wrap="none" anchor="ctr"/>
          <a:lstStyle/>
          <a:p>
            <a:pPr>
              <a:defRPr/>
            </a:pPr>
            <a:endParaRPr lang="fi-FI"/>
          </a:p>
        </p:txBody>
      </p:sp>
      <p:sp>
        <p:nvSpPr>
          <p:cNvPr id="9" name="Line 33"/>
          <p:cNvSpPr>
            <a:spLocks noChangeShapeType="1"/>
          </p:cNvSpPr>
          <p:nvPr/>
        </p:nvSpPr>
        <p:spPr bwMode="auto">
          <a:xfrm flipH="1">
            <a:off x="844550" y="1389063"/>
            <a:ext cx="8224838" cy="0"/>
          </a:xfrm>
          <a:prstGeom prst="line">
            <a:avLst/>
          </a:prstGeom>
          <a:noFill/>
          <a:ln w="9525">
            <a:noFill/>
            <a:round/>
            <a:headEnd/>
            <a:tailEnd/>
          </a:ln>
          <a:effectLst/>
        </p:spPr>
        <p:txBody>
          <a:bodyPr wrap="none" anchor="ctr"/>
          <a:lstStyle/>
          <a:p>
            <a:pPr>
              <a:defRPr/>
            </a:pPr>
            <a:endParaRPr lang="fi-FI"/>
          </a:p>
        </p:txBody>
      </p:sp>
      <p:sp>
        <p:nvSpPr>
          <p:cNvPr id="10" name="Tekstikehys 9"/>
          <p:cNvSpPr txBox="1"/>
          <p:nvPr userDrawn="1"/>
        </p:nvSpPr>
        <p:spPr>
          <a:xfrm>
            <a:off x="6812356" y="6438901"/>
            <a:ext cx="2388795" cy="215444"/>
          </a:xfrm>
          <a:prstGeom prst="rect">
            <a:avLst/>
          </a:prstGeom>
          <a:noFill/>
        </p:spPr>
        <p:txBody>
          <a:bodyPr wrap="none">
            <a:spAutoFit/>
          </a:bodyPr>
          <a:lstStyle/>
          <a:p>
            <a:pPr algn="r"/>
            <a:r>
              <a:rPr lang="fi-FI" sz="800" b="1">
                <a:solidFill>
                  <a:schemeClr val="tx1"/>
                </a:solidFill>
              </a:rPr>
              <a:t>Kauniaisten kaupunki   Grankulla stad</a:t>
            </a:r>
            <a:endParaRPr lang="fi-FI" sz="900">
              <a:solidFill>
                <a:srgbClr val="383887"/>
              </a:solidFill>
              <a:latin typeface="Calibri" pitchFamily="84" charset="0"/>
            </a:endParaRPr>
          </a:p>
        </p:txBody>
      </p:sp>
      <p:sp>
        <p:nvSpPr>
          <p:cNvPr id="11" name="Rectangle 22"/>
          <p:cNvSpPr>
            <a:spLocks noChangeArrowheads="1"/>
          </p:cNvSpPr>
          <p:nvPr userDrawn="1"/>
        </p:nvSpPr>
        <p:spPr bwMode="auto">
          <a:xfrm>
            <a:off x="4565652" y="6440488"/>
            <a:ext cx="745717" cy="215444"/>
          </a:xfrm>
          <a:prstGeom prst="rect">
            <a:avLst/>
          </a:prstGeom>
          <a:noFill/>
          <a:ln w="9525">
            <a:noFill/>
            <a:miter lim="800000"/>
            <a:headEnd/>
            <a:tailEnd/>
          </a:ln>
          <a:effectLst/>
        </p:spPr>
        <p:txBody>
          <a:bodyPr wrap="none">
            <a:spAutoFit/>
          </a:bodyPr>
          <a:lstStyle/>
          <a:p>
            <a:pPr algn="l">
              <a:spcBef>
                <a:spcPct val="0"/>
              </a:spcBef>
            </a:pPr>
            <a:fld id="{64B0A35F-0D33-499F-9C9C-A427BDA0F19A}" type="datetime5">
              <a:rPr lang="sv-SE" sz="800">
                <a:solidFill>
                  <a:schemeClr val="tx1"/>
                </a:solidFill>
              </a:rPr>
              <a:pPr algn="l">
                <a:spcBef>
                  <a:spcPct val="0"/>
                </a:spcBef>
              </a:pPr>
              <a:t>3 sep -19</a:t>
            </a:fld>
            <a:endParaRPr lang="sv-SE" sz="800">
              <a:solidFill>
                <a:schemeClr val="tx1"/>
              </a:solidFill>
            </a:endParaRPr>
          </a:p>
        </p:txBody>
      </p:sp>
      <p:sp>
        <p:nvSpPr>
          <p:cNvPr id="12" name="Tekstikehys 11"/>
          <p:cNvSpPr txBox="1"/>
          <p:nvPr userDrawn="1"/>
        </p:nvSpPr>
        <p:spPr>
          <a:xfrm>
            <a:off x="639761" y="6438900"/>
            <a:ext cx="2425664" cy="215444"/>
          </a:xfrm>
          <a:prstGeom prst="rect">
            <a:avLst/>
          </a:prstGeom>
          <a:noFill/>
        </p:spPr>
        <p:txBody>
          <a:bodyPr wrap="none">
            <a:spAutoFit/>
          </a:bodyPr>
          <a:lstStyle/>
          <a:p>
            <a:r>
              <a:rPr lang="fi-FI" sz="800" b="1" dirty="0" err="1" smtClean="0">
                <a:solidFill>
                  <a:schemeClr val="tx1"/>
                </a:solidFill>
              </a:rPr>
              <a:t>www.ka</a:t>
            </a:r>
            <a:r>
              <a:rPr lang="fi-FI" sz="800" b="1" baseline="0" dirty="0" err="1" smtClean="0">
                <a:solidFill>
                  <a:schemeClr val="tx1"/>
                </a:solidFill>
              </a:rPr>
              <a:t>uniainen.fi</a:t>
            </a:r>
            <a:r>
              <a:rPr lang="fi-FI" sz="800" b="1" baseline="0" dirty="0" smtClean="0">
                <a:solidFill>
                  <a:schemeClr val="tx1"/>
                </a:solidFill>
              </a:rPr>
              <a:t>  </a:t>
            </a:r>
            <a:r>
              <a:rPr lang="fi-FI" sz="800" b="1" baseline="0" dirty="0" err="1" smtClean="0">
                <a:solidFill>
                  <a:schemeClr val="tx1"/>
                </a:solidFill>
              </a:rPr>
              <a:t>www.grankulla.fi</a:t>
            </a:r>
            <a:r>
              <a:rPr lang="fi-FI" sz="800" b="1" baseline="0" dirty="0" smtClean="0">
                <a:solidFill>
                  <a:schemeClr val="tx1"/>
                </a:solidFill>
              </a:rPr>
              <a:t>  </a:t>
            </a:r>
            <a:endParaRPr lang="fi-FI" sz="900" dirty="0">
              <a:solidFill>
                <a:srgbClr val="383887"/>
              </a:solidFill>
              <a:latin typeface="Calibri" pitchFamily="84" charset="0"/>
            </a:endParaRPr>
          </a:p>
        </p:txBody>
      </p:sp>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13" name="Dian numeron paikkamerkki 4"/>
          <p:cNvSpPr>
            <a:spLocks noGrp="1"/>
          </p:cNvSpPr>
          <p:nvPr>
            <p:ph type="sldNum" sz="quarter" idx="10"/>
          </p:nvPr>
        </p:nvSpPr>
        <p:spPr/>
        <p:txBody>
          <a:bodyPr/>
          <a:lstStyle>
            <a:lvl1pPr>
              <a:defRPr/>
            </a:lvl1pPr>
          </a:lstStyle>
          <a:p>
            <a:fld id="{376A4E80-2D65-4955-BA55-D5EECEBEE6EF}" type="slidenum">
              <a:rPr lang="sv-SE"/>
              <a:pPr/>
              <a:t>‹#›</a:t>
            </a:fld>
            <a:endParaRPr lang="sv-SE" sz="1200" b="0">
              <a:solidFill>
                <a:srgbClr val="383887"/>
              </a:solidFill>
              <a:latin typeface="Calibri" pitchFamily="84" charset="0"/>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4105" name="Rectangle 2"/>
          <p:cNvSpPr>
            <a:spLocks noGrp="1" noChangeArrowheads="1"/>
          </p:cNvSpPr>
          <p:nvPr>
            <p:ph type="title"/>
          </p:nvPr>
        </p:nvSpPr>
        <p:spPr bwMode="auto">
          <a:xfrm>
            <a:off x="733425" y="514350"/>
            <a:ext cx="8612188" cy="1143000"/>
          </a:xfrm>
          <a:prstGeom prst="rect">
            <a:avLst/>
          </a:prstGeom>
          <a:noFill/>
          <a:ln w="9525">
            <a:noFill/>
            <a:miter lim="800000"/>
            <a:headEnd/>
            <a:tailEnd/>
          </a:ln>
        </p:spPr>
        <p:txBody>
          <a:bodyPr vert="horz" wrap="square" lIns="95785" tIns="47893" rIns="95785" bIns="47893" numCol="1" anchor="ctr" anchorCtr="0" compatLnSpc="1">
            <a:prstTxWarp prst="textNoShape">
              <a:avLst/>
            </a:prstTxWarp>
          </a:bodyPr>
          <a:lstStyle/>
          <a:p>
            <a:pPr lvl="0"/>
            <a:r>
              <a:rPr lang="sv-SE" smtClean="0"/>
              <a:t>Click to edit Master title style</a:t>
            </a:r>
          </a:p>
        </p:txBody>
      </p:sp>
      <p:sp>
        <p:nvSpPr>
          <p:cNvPr id="4106" name="Rectangle 3"/>
          <p:cNvSpPr>
            <a:spLocks noGrp="1" noChangeArrowheads="1"/>
          </p:cNvSpPr>
          <p:nvPr>
            <p:ph type="body" idx="1"/>
          </p:nvPr>
        </p:nvSpPr>
        <p:spPr bwMode="auto">
          <a:xfrm>
            <a:off x="739776" y="1654179"/>
            <a:ext cx="8607425" cy="4600575"/>
          </a:xfrm>
          <a:prstGeom prst="rect">
            <a:avLst/>
          </a:prstGeom>
          <a:noFill/>
          <a:ln w="9525">
            <a:noFill/>
            <a:miter lim="800000"/>
            <a:headEnd/>
            <a:tailEnd/>
          </a:ln>
        </p:spPr>
        <p:txBody>
          <a:bodyPr vert="horz" wrap="square" lIns="95785" tIns="47893" rIns="95785" bIns="47893" numCol="1" anchor="t" anchorCtr="0" compatLnSpc="1">
            <a:prstTxWarp prst="textNoShape">
              <a:avLst/>
            </a:prstTxWarp>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p>
        </p:txBody>
      </p:sp>
      <p:sp>
        <p:nvSpPr>
          <p:cNvPr id="14" name="Dian numeron paikkamerkki 4"/>
          <p:cNvSpPr>
            <a:spLocks noGrp="1"/>
          </p:cNvSpPr>
          <p:nvPr>
            <p:ph type="sldNum" sz="quarter" idx="4"/>
          </p:nvPr>
        </p:nvSpPr>
        <p:spPr bwMode="auto">
          <a:xfrm>
            <a:off x="9096377" y="6442075"/>
            <a:ext cx="400050" cy="273050"/>
          </a:xfrm>
          <a:prstGeom prst="rect">
            <a:avLst/>
          </a:prstGeom>
          <a:noFill/>
          <a:ln>
            <a:miter lim="800000"/>
            <a:headEnd/>
            <a:tailEnd/>
          </a:ln>
        </p:spPr>
        <p:txBody>
          <a:bodyPr vert="horz" wrap="square" lIns="95785" tIns="47893" rIns="95785" bIns="47893" numCol="1" anchor="t" anchorCtr="0" compatLnSpc="1">
            <a:prstTxWarp prst="textNoShape">
              <a:avLst/>
            </a:prstTxWarp>
          </a:bodyPr>
          <a:lstStyle>
            <a:lvl1pPr algn="r">
              <a:spcBef>
                <a:spcPct val="0"/>
              </a:spcBef>
              <a:defRPr sz="800" b="1">
                <a:solidFill>
                  <a:srgbClr val="005BBB"/>
                </a:solidFill>
              </a:defRPr>
            </a:lvl1pPr>
          </a:lstStyle>
          <a:p>
            <a:fld id="{2B6813B8-7F93-4EFA-A89C-E3866EAFE96A}" type="slidenum">
              <a:rPr lang="sv-SE"/>
              <a:pPr/>
              <a:t>‹#›</a:t>
            </a:fld>
            <a:endParaRPr lang="sv-SE" sz="1200">
              <a:solidFill>
                <a:srgbClr val="383887"/>
              </a:solidFill>
              <a:latin typeface="Calibri" pitchFamily="84" charset="0"/>
            </a:endParaRPr>
          </a:p>
        </p:txBody>
      </p:sp>
    </p:spTree>
  </p:cSld>
  <p:clrMap bg1="lt1" tx1="dk1" bg2="lt2" tx2="dk2" accent1="accent1" accent2="accent2" accent3="accent3" accent4="accent4" accent5="accent5" accent6="accent6" hlink="hlink" folHlink="folHlink"/>
  <p:sldLayoutIdLst>
    <p:sldLayoutId id="2147483663" r:id="rId1"/>
    <p:sldLayoutId id="2147483665" r:id="rId2"/>
  </p:sldLayoutIdLst>
  <p:transition/>
  <p:hf hdr="0" ftr="0"/>
  <p:txStyles>
    <p:titleStyle>
      <a:lvl1pPr algn="l" defTabSz="957263" rtl="0" eaLnBrk="0" fontAlgn="base" hangingPunct="0">
        <a:spcBef>
          <a:spcPct val="0"/>
        </a:spcBef>
        <a:spcAft>
          <a:spcPct val="0"/>
        </a:spcAft>
        <a:defRPr sz="2400" b="1">
          <a:solidFill>
            <a:schemeClr val="tx1"/>
          </a:solidFill>
          <a:latin typeface="+mj-lt"/>
          <a:ea typeface="+mj-ea"/>
          <a:cs typeface="+mj-cs"/>
        </a:defRPr>
      </a:lvl1pPr>
      <a:lvl2pPr algn="l" defTabSz="957263" rtl="0" eaLnBrk="0" fontAlgn="base" hangingPunct="0">
        <a:spcBef>
          <a:spcPct val="0"/>
        </a:spcBef>
        <a:spcAft>
          <a:spcPct val="0"/>
        </a:spcAft>
        <a:defRPr sz="2400" b="1">
          <a:solidFill>
            <a:schemeClr val="tx1"/>
          </a:solidFill>
          <a:latin typeface="Verdana" pitchFamily="84" charset="0"/>
        </a:defRPr>
      </a:lvl2pPr>
      <a:lvl3pPr algn="l" defTabSz="957263" rtl="0" eaLnBrk="0" fontAlgn="base" hangingPunct="0">
        <a:spcBef>
          <a:spcPct val="0"/>
        </a:spcBef>
        <a:spcAft>
          <a:spcPct val="0"/>
        </a:spcAft>
        <a:defRPr sz="2400" b="1">
          <a:solidFill>
            <a:schemeClr val="tx1"/>
          </a:solidFill>
          <a:latin typeface="Verdana" pitchFamily="84" charset="0"/>
        </a:defRPr>
      </a:lvl3pPr>
      <a:lvl4pPr algn="l" defTabSz="957263" rtl="0" eaLnBrk="0" fontAlgn="base" hangingPunct="0">
        <a:spcBef>
          <a:spcPct val="0"/>
        </a:spcBef>
        <a:spcAft>
          <a:spcPct val="0"/>
        </a:spcAft>
        <a:defRPr sz="2400" b="1">
          <a:solidFill>
            <a:schemeClr val="tx1"/>
          </a:solidFill>
          <a:latin typeface="Verdana" pitchFamily="84" charset="0"/>
        </a:defRPr>
      </a:lvl4pPr>
      <a:lvl5pPr algn="l" defTabSz="957263" rtl="0" eaLnBrk="0" fontAlgn="base" hangingPunct="0">
        <a:spcBef>
          <a:spcPct val="0"/>
        </a:spcBef>
        <a:spcAft>
          <a:spcPct val="0"/>
        </a:spcAft>
        <a:defRPr sz="2400" b="1">
          <a:solidFill>
            <a:schemeClr val="tx1"/>
          </a:solidFill>
          <a:latin typeface="Verdana" pitchFamily="84" charset="0"/>
        </a:defRPr>
      </a:lvl5pPr>
      <a:lvl6pPr marL="457200" algn="l" defTabSz="957263" rtl="0" fontAlgn="base">
        <a:spcBef>
          <a:spcPct val="0"/>
        </a:spcBef>
        <a:spcAft>
          <a:spcPct val="0"/>
        </a:spcAft>
        <a:defRPr sz="2800">
          <a:solidFill>
            <a:srgbClr val="383887"/>
          </a:solidFill>
          <a:latin typeface="Calibri" pitchFamily="84" charset="0"/>
        </a:defRPr>
      </a:lvl6pPr>
      <a:lvl7pPr marL="914400" algn="l" defTabSz="957263" rtl="0" fontAlgn="base">
        <a:spcBef>
          <a:spcPct val="0"/>
        </a:spcBef>
        <a:spcAft>
          <a:spcPct val="0"/>
        </a:spcAft>
        <a:defRPr sz="2800">
          <a:solidFill>
            <a:srgbClr val="383887"/>
          </a:solidFill>
          <a:latin typeface="Calibri" pitchFamily="84" charset="0"/>
        </a:defRPr>
      </a:lvl7pPr>
      <a:lvl8pPr marL="1371600" algn="l" defTabSz="957263" rtl="0" fontAlgn="base">
        <a:spcBef>
          <a:spcPct val="0"/>
        </a:spcBef>
        <a:spcAft>
          <a:spcPct val="0"/>
        </a:spcAft>
        <a:defRPr sz="2800">
          <a:solidFill>
            <a:srgbClr val="383887"/>
          </a:solidFill>
          <a:latin typeface="Calibri" pitchFamily="84" charset="0"/>
        </a:defRPr>
      </a:lvl8pPr>
      <a:lvl9pPr marL="1828800" algn="l" defTabSz="957263" rtl="0" fontAlgn="base">
        <a:spcBef>
          <a:spcPct val="0"/>
        </a:spcBef>
        <a:spcAft>
          <a:spcPct val="0"/>
        </a:spcAft>
        <a:defRPr sz="2800">
          <a:solidFill>
            <a:srgbClr val="383887"/>
          </a:solidFill>
          <a:latin typeface="Calibri" pitchFamily="84" charset="0"/>
        </a:defRPr>
      </a:lvl9pPr>
    </p:titleStyle>
    <p:bodyStyle>
      <a:lvl1pPr marL="249238" indent="-249238" algn="l" defTabSz="1046163" rtl="0" eaLnBrk="0" fontAlgn="base" hangingPunct="0">
        <a:lnSpc>
          <a:spcPts val="1900"/>
        </a:lnSpc>
        <a:spcBef>
          <a:spcPts val="700"/>
        </a:spcBef>
        <a:spcAft>
          <a:spcPts val="700"/>
        </a:spcAft>
        <a:buClr>
          <a:schemeClr val="tx1"/>
        </a:buClr>
        <a:buSzPct val="145000"/>
        <a:buFont typeface="Times" pitchFamily="84" charset="0"/>
        <a:buChar char="•"/>
        <a:defRPr sz="1500">
          <a:solidFill>
            <a:schemeClr val="tx1"/>
          </a:solidFill>
          <a:latin typeface="+mn-lt"/>
          <a:ea typeface="+mn-ea"/>
          <a:cs typeface="+mn-cs"/>
        </a:defRPr>
      </a:lvl1pPr>
      <a:lvl2pPr marL="668338" indent="-228600" algn="l" defTabSz="1046163" rtl="0" eaLnBrk="0" fontAlgn="base" hangingPunct="0">
        <a:lnSpc>
          <a:spcPts val="1900"/>
        </a:lnSpc>
        <a:spcBef>
          <a:spcPts val="700"/>
        </a:spcBef>
        <a:spcAft>
          <a:spcPts val="700"/>
        </a:spcAft>
        <a:buClr>
          <a:schemeClr val="tx1"/>
        </a:buClr>
        <a:buSzPct val="145000"/>
        <a:buFont typeface="Times" pitchFamily="84" charset="0"/>
        <a:buChar char="•"/>
        <a:defRPr sz="1500">
          <a:solidFill>
            <a:schemeClr val="tx1"/>
          </a:solidFill>
          <a:latin typeface="+mn-lt"/>
        </a:defRPr>
      </a:lvl2pPr>
      <a:lvl3pPr marL="1054100" indent="-195263" algn="l" defTabSz="1046163" rtl="0" eaLnBrk="0" fontAlgn="base" hangingPunct="0">
        <a:lnSpc>
          <a:spcPts val="1900"/>
        </a:lnSpc>
        <a:spcBef>
          <a:spcPts val="700"/>
        </a:spcBef>
        <a:spcAft>
          <a:spcPts val="700"/>
        </a:spcAft>
        <a:buClr>
          <a:schemeClr val="tx1"/>
        </a:buClr>
        <a:buSzPct val="145000"/>
        <a:buFont typeface="Times" pitchFamily="84" charset="0"/>
        <a:buChar char="•"/>
        <a:defRPr sz="1500">
          <a:solidFill>
            <a:schemeClr val="tx1"/>
          </a:solidFill>
          <a:latin typeface="+mn-lt"/>
        </a:defRPr>
      </a:lvl3pPr>
      <a:lvl4pPr marL="1498600" indent="-254000" algn="l" defTabSz="1046163" rtl="0" eaLnBrk="0" fontAlgn="base" hangingPunct="0">
        <a:lnSpc>
          <a:spcPts val="1900"/>
        </a:lnSpc>
        <a:spcBef>
          <a:spcPts val="700"/>
        </a:spcBef>
        <a:spcAft>
          <a:spcPts val="700"/>
        </a:spcAft>
        <a:buClr>
          <a:schemeClr val="tx1"/>
        </a:buClr>
        <a:buSzPct val="145000"/>
        <a:buFont typeface="Times" pitchFamily="84" charset="0"/>
        <a:buChar char="•"/>
        <a:defRPr sz="1500">
          <a:solidFill>
            <a:schemeClr val="tx1"/>
          </a:solidFill>
          <a:latin typeface="+mn-lt"/>
        </a:defRPr>
      </a:lvl4pPr>
      <a:lvl5pPr marL="1908175" indent="-219075" algn="l" defTabSz="1046163" rtl="0" eaLnBrk="0" fontAlgn="base" hangingPunct="0">
        <a:lnSpc>
          <a:spcPts val="1900"/>
        </a:lnSpc>
        <a:spcBef>
          <a:spcPts val="700"/>
        </a:spcBef>
        <a:spcAft>
          <a:spcPts val="700"/>
        </a:spcAft>
        <a:buClr>
          <a:schemeClr val="tx1"/>
        </a:buClr>
        <a:buSzPct val="145000"/>
        <a:buFont typeface="Times" pitchFamily="84" charset="0"/>
        <a:buChar char="•"/>
        <a:defRPr sz="1500">
          <a:solidFill>
            <a:schemeClr val="tx1"/>
          </a:solidFill>
          <a:latin typeface="+mn-lt"/>
        </a:defRPr>
      </a:lvl5pPr>
      <a:lvl6pPr marL="2124075" indent="-160338" algn="l" defTabSz="957263" rtl="0" fontAlgn="base">
        <a:lnSpc>
          <a:spcPts val="1600"/>
        </a:lnSpc>
        <a:spcBef>
          <a:spcPts val="400"/>
        </a:spcBef>
        <a:spcAft>
          <a:spcPts val="600"/>
        </a:spcAft>
        <a:buClr>
          <a:srgbClr val="FF0000"/>
        </a:buClr>
        <a:buFont typeface="Times" pitchFamily="84" charset="0"/>
        <a:buChar char="•"/>
        <a:defRPr sz="1500">
          <a:solidFill>
            <a:schemeClr val="tx1"/>
          </a:solidFill>
          <a:latin typeface="+mn-lt"/>
        </a:defRPr>
      </a:lvl6pPr>
      <a:lvl7pPr marL="2581275" indent="-160338" algn="l" defTabSz="957263" rtl="0" fontAlgn="base">
        <a:lnSpc>
          <a:spcPts val="1600"/>
        </a:lnSpc>
        <a:spcBef>
          <a:spcPts val="400"/>
        </a:spcBef>
        <a:spcAft>
          <a:spcPts val="600"/>
        </a:spcAft>
        <a:buClr>
          <a:srgbClr val="FF0000"/>
        </a:buClr>
        <a:buFont typeface="Times" pitchFamily="84" charset="0"/>
        <a:buChar char="•"/>
        <a:defRPr sz="1500">
          <a:solidFill>
            <a:schemeClr val="tx1"/>
          </a:solidFill>
          <a:latin typeface="+mn-lt"/>
        </a:defRPr>
      </a:lvl7pPr>
      <a:lvl8pPr marL="3038475" indent="-160338" algn="l" defTabSz="957263" rtl="0" fontAlgn="base">
        <a:lnSpc>
          <a:spcPts val="1600"/>
        </a:lnSpc>
        <a:spcBef>
          <a:spcPts val="400"/>
        </a:spcBef>
        <a:spcAft>
          <a:spcPts val="600"/>
        </a:spcAft>
        <a:buClr>
          <a:srgbClr val="FF0000"/>
        </a:buClr>
        <a:buFont typeface="Times" pitchFamily="84" charset="0"/>
        <a:buChar char="•"/>
        <a:defRPr sz="1500">
          <a:solidFill>
            <a:schemeClr val="tx1"/>
          </a:solidFill>
          <a:latin typeface="+mn-lt"/>
        </a:defRPr>
      </a:lvl8pPr>
      <a:lvl9pPr marL="3495675" indent="-160338" algn="l" defTabSz="957263" rtl="0" fontAlgn="base">
        <a:lnSpc>
          <a:spcPts val="1600"/>
        </a:lnSpc>
        <a:spcBef>
          <a:spcPts val="400"/>
        </a:spcBef>
        <a:spcAft>
          <a:spcPts val="600"/>
        </a:spcAft>
        <a:buClr>
          <a:srgbClr val="FF0000"/>
        </a:buClr>
        <a:buFont typeface="Times" pitchFamily="84" charset="0"/>
        <a:buChar char="•"/>
        <a:defRPr sz="15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ctrTitle"/>
          </p:nvPr>
        </p:nvSpPr>
        <p:spPr/>
        <p:txBody>
          <a:bodyPr/>
          <a:lstStyle/>
          <a:p>
            <a:r>
              <a:rPr lang="fi-FI" sz="4800" dirty="0" smtClean="0">
                <a:latin typeface="Calibri" pitchFamily="34" charset="0"/>
              </a:rPr>
              <a:t>Liikenneturvallisuusraportti 2019 </a:t>
            </a:r>
            <a:endParaRPr lang="fi-FI" sz="4800" dirty="0">
              <a:latin typeface="Calibri" pitchFamily="34" charset="0"/>
            </a:endParaRPr>
          </a:p>
        </p:txBody>
      </p:sp>
      <p:sp>
        <p:nvSpPr>
          <p:cNvPr id="73731" name="Rectangle 3"/>
          <p:cNvSpPr>
            <a:spLocks noGrp="1" noChangeArrowheads="1"/>
          </p:cNvSpPr>
          <p:nvPr>
            <p:ph type="subTitle" idx="1"/>
          </p:nvPr>
        </p:nvSpPr>
        <p:spPr/>
        <p:txBody>
          <a:bodyPr/>
          <a:lstStyle/>
          <a:p>
            <a:endParaRPr lang="fi-FI" sz="1800" dirty="0" smtClean="0">
              <a:latin typeface="Calibri" pitchFamily="34" charset="0"/>
            </a:endParaRPr>
          </a:p>
          <a:p>
            <a:endParaRPr lang="fi-FI" sz="1800" dirty="0">
              <a:latin typeface="Calibri" pitchFamily="34" charset="0"/>
            </a:endParaRPr>
          </a:p>
          <a:p>
            <a:r>
              <a:rPr lang="fi-FI" sz="1800" dirty="0" smtClean="0">
                <a:latin typeface="Calibri" pitchFamily="34" charset="0"/>
              </a:rPr>
              <a:t>Kauniaisten liikenneonnettomuudet </a:t>
            </a:r>
            <a:r>
              <a:rPr lang="fi-FI" sz="1800" dirty="0">
                <a:latin typeface="Calibri" pitchFamily="34" charset="0"/>
              </a:rPr>
              <a:t>2018 </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Raideliikenteen onnettomuudet</a:t>
            </a:r>
            <a:r>
              <a:rPr lang="fi-FI" dirty="0"/>
              <a:t/>
            </a:r>
            <a:br>
              <a:rPr lang="fi-FI" dirty="0"/>
            </a:br>
            <a:endParaRPr lang="fi-FI" dirty="0"/>
          </a:p>
        </p:txBody>
      </p:sp>
      <p:sp>
        <p:nvSpPr>
          <p:cNvPr id="3" name="Sisällön paikkamerkki 2"/>
          <p:cNvSpPr>
            <a:spLocks noGrp="1"/>
          </p:cNvSpPr>
          <p:nvPr>
            <p:ph idx="1"/>
          </p:nvPr>
        </p:nvSpPr>
        <p:spPr>
          <a:xfrm>
            <a:off x="688977" y="1201895"/>
            <a:ext cx="8607425" cy="4600575"/>
          </a:xfrm>
        </p:spPr>
        <p:txBody>
          <a:bodyPr/>
          <a:lstStyle/>
          <a:p>
            <a:pPr marL="0" indent="0">
              <a:buNone/>
            </a:pPr>
            <a:r>
              <a:rPr lang="fi-FI" sz="1400" dirty="0"/>
              <a:t>Rautatieliikenteen turvallisuustilanne Suomessa on kaksijakoinen. Junaliikenteessä tapahtuu vähän onnettomuuksia ja se on erittäin turvallista sekä matkustajien että rautateiden henkilökunnan kannalta. Samaan aikaan kuitenkin tasoristeysonnettomuuksissa ja </a:t>
            </a:r>
            <a:r>
              <a:rPr lang="fi-FI" sz="1400" dirty="0" err="1"/>
              <a:t>allejäänneissä</a:t>
            </a:r>
            <a:r>
              <a:rPr lang="fi-FI" sz="1400" dirty="0"/>
              <a:t> tapahtuu edelleen vuosittain useita henkilövahinkoja eikä ratatöiden vaaratilanteiden määrää ole saatu </a:t>
            </a:r>
            <a:r>
              <a:rPr lang="fi-FI" sz="1400" dirty="0" smtClean="0"/>
              <a:t>vähenemään.</a:t>
            </a:r>
          </a:p>
          <a:p>
            <a:pPr marL="0" indent="0">
              <a:buNone/>
            </a:pPr>
            <a:r>
              <a:rPr lang="fi-FI" sz="1400" dirty="0" smtClean="0"/>
              <a:t>Kauniaisissa </a:t>
            </a:r>
            <a:r>
              <a:rPr lang="fi-FI" sz="1400" dirty="0"/>
              <a:t>ja sen lähialueilla on vuosina </a:t>
            </a:r>
            <a:r>
              <a:rPr lang="fi-FI" sz="1400" dirty="0" smtClean="0"/>
              <a:t>2009 </a:t>
            </a:r>
            <a:r>
              <a:rPr lang="fi-FI" sz="1400" dirty="0"/>
              <a:t>– </a:t>
            </a:r>
            <a:r>
              <a:rPr lang="fi-FI" sz="1400" dirty="0" smtClean="0"/>
              <a:t>2018 </a:t>
            </a:r>
            <a:r>
              <a:rPr lang="fi-FI" sz="1400" dirty="0"/>
              <a:t>sattunut useita kuolemaan tai vakavaan loukkaantumiseen johtaneita raideliikenneonnettomuuksia. Ilmiö on huolestuttava ja raideliikenteen turvallisuuden parantaminen tulisi olla </a:t>
            </a:r>
            <a:r>
              <a:rPr lang="fi-FI" sz="1400" dirty="0" smtClean="0"/>
              <a:t>esillä turvallisuustyössä </a:t>
            </a:r>
            <a:r>
              <a:rPr lang="fi-FI" sz="1400" dirty="0"/>
              <a:t>ja liikennepoliittisessa päätöksenteossa. </a:t>
            </a:r>
          </a:p>
        </p:txBody>
      </p:sp>
      <p:sp>
        <p:nvSpPr>
          <p:cNvPr id="4" name="Dian numeron paikkamerkki 3"/>
          <p:cNvSpPr>
            <a:spLocks noGrp="1"/>
          </p:cNvSpPr>
          <p:nvPr>
            <p:ph type="sldNum" sz="quarter" idx="10"/>
          </p:nvPr>
        </p:nvSpPr>
        <p:spPr/>
        <p:txBody>
          <a:bodyPr/>
          <a:lstStyle/>
          <a:p>
            <a:fld id="{376A4E80-2D65-4955-BA55-D5EECEBEE6EF}" type="slidenum">
              <a:rPr lang="sv-SE" smtClean="0"/>
              <a:pPr/>
              <a:t>10</a:t>
            </a:fld>
            <a:endParaRPr lang="sv-SE" sz="1200" b="0">
              <a:solidFill>
                <a:srgbClr val="383887"/>
              </a:solidFill>
              <a:latin typeface="Calibri" pitchFamily="84" charset="0"/>
            </a:endParaRPr>
          </a:p>
        </p:txBody>
      </p:sp>
      <p:pic>
        <p:nvPicPr>
          <p:cNvPr id="5" name="Kuva 4"/>
          <p:cNvPicPr>
            <a:picLocks noChangeAspect="1"/>
          </p:cNvPicPr>
          <p:nvPr/>
        </p:nvPicPr>
        <p:blipFill>
          <a:blip r:embed="rId2"/>
          <a:stretch>
            <a:fillRect/>
          </a:stretch>
        </p:blipFill>
        <p:spPr>
          <a:xfrm>
            <a:off x="733425" y="3691017"/>
            <a:ext cx="5806943" cy="2751058"/>
          </a:xfrm>
          <a:prstGeom prst="rect">
            <a:avLst/>
          </a:prstGeom>
        </p:spPr>
      </p:pic>
      <p:sp>
        <p:nvSpPr>
          <p:cNvPr id="6" name="Suorakulmio 5"/>
          <p:cNvSpPr/>
          <p:nvPr/>
        </p:nvSpPr>
        <p:spPr>
          <a:xfrm>
            <a:off x="6584816" y="3573030"/>
            <a:ext cx="3080294" cy="1319336"/>
          </a:xfrm>
          <a:prstGeom prst="rect">
            <a:avLst/>
          </a:prstGeom>
        </p:spPr>
        <p:txBody>
          <a:bodyPr wrap="square">
            <a:spAutoFit/>
          </a:bodyPr>
          <a:lstStyle/>
          <a:p>
            <a:pPr algn="l">
              <a:lnSpc>
                <a:spcPct val="115000"/>
              </a:lnSpc>
              <a:spcAft>
                <a:spcPts val="1000"/>
              </a:spcAft>
            </a:pPr>
            <a:r>
              <a:rPr lang="fi-FI" dirty="0">
                <a:solidFill>
                  <a:schemeClr val="tx1"/>
                </a:solidFill>
                <a:latin typeface="Calibri" panose="020F0502020204030204" pitchFamily="34" charset="0"/>
                <a:ea typeface="Calibri" panose="020F0502020204030204" pitchFamily="34" charset="0"/>
                <a:cs typeface="Times New Roman" panose="02020603050405020304" pitchFamily="18" charset="0"/>
              </a:rPr>
              <a:t>Alle </a:t>
            </a:r>
            <a:r>
              <a:rPr lang="fi-FI"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jäännit Kauniaisissa </a:t>
            </a:r>
            <a:r>
              <a:rPr lang="fi-FI" dirty="0">
                <a:solidFill>
                  <a:schemeClr val="tx1"/>
                </a:solidFill>
                <a:latin typeface="Calibri" panose="020F0502020204030204" pitchFamily="34" charset="0"/>
                <a:ea typeface="Calibri" panose="020F0502020204030204" pitchFamily="34" charset="0"/>
                <a:cs typeface="Times New Roman" panose="02020603050405020304" pitchFamily="18" charset="0"/>
              </a:rPr>
              <a:t>ja lähialueilla  </a:t>
            </a:r>
            <a:r>
              <a:rPr lang="fi-FI"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2009- 2018. </a:t>
            </a:r>
          </a:p>
          <a:p>
            <a:pPr algn="l">
              <a:lnSpc>
                <a:spcPct val="115000"/>
              </a:lnSpc>
              <a:spcAft>
                <a:spcPts val="1000"/>
              </a:spcAft>
            </a:pPr>
            <a:r>
              <a:rPr lang="fi-FI"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Vuonna 2018 Kauniaisissa sattui 1 kuolonuhrin vaatinut alle jäänti.</a:t>
            </a:r>
            <a:endParaRPr lang="fi-FI"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Suorakulmio 6"/>
          <p:cNvSpPr/>
          <p:nvPr/>
        </p:nvSpPr>
        <p:spPr>
          <a:xfrm>
            <a:off x="6750027" y="5983120"/>
            <a:ext cx="2782493" cy="307777"/>
          </a:xfrm>
          <a:prstGeom prst="rect">
            <a:avLst/>
          </a:prstGeom>
        </p:spPr>
        <p:txBody>
          <a:bodyPr wrap="none">
            <a:spAutoFit/>
          </a:bodyPr>
          <a:lstStyle/>
          <a:p>
            <a:r>
              <a:rPr lang="fi-FI"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kuolonuhrin </a:t>
            </a:r>
            <a:r>
              <a:rPr lang="fi-FI" dirty="0">
                <a:solidFill>
                  <a:schemeClr val="tx1"/>
                </a:solidFill>
                <a:latin typeface="Calibri" panose="020F0502020204030204" pitchFamily="34" charset="0"/>
                <a:ea typeface="Calibri" panose="020F0502020204030204" pitchFamily="34" charset="0"/>
                <a:cs typeface="Times New Roman" panose="02020603050405020304" pitchFamily="18" charset="0"/>
              </a:rPr>
              <a:t>vaatinut </a:t>
            </a:r>
            <a:r>
              <a:rPr lang="fi-FI" dirty="0" smtClean="0">
                <a:solidFill>
                  <a:schemeClr val="tx1"/>
                </a:solidFill>
                <a:latin typeface="Calibri" panose="020F0502020204030204" pitchFamily="34" charset="0"/>
                <a:ea typeface="Calibri" panose="020F0502020204030204" pitchFamily="34" charset="0"/>
                <a:cs typeface="Times New Roman" panose="02020603050405020304" pitchFamily="18" charset="0"/>
              </a:rPr>
              <a:t>onnettomuus </a:t>
            </a:r>
            <a:endParaRPr lang="fi-FI" dirty="0"/>
          </a:p>
        </p:txBody>
      </p:sp>
      <p:sp>
        <p:nvSpPr>
          <p:cNvPr id="8" name="Suorakulmio 7"/>
          <p:cNvSpPr/>
          <p:nvPr/>
        </p:nvSpPr>
        <p:spPr bwMode="auto">
          <a:xfrm flipH="1" flipV="1">
            <a:off x="6633976" y="6058363"/>
            <a:ext cx="127819" cy="147483"/>
          </a:xfrm>
          <a:prstGeom prst="rect">
            <a:avLst/>
          </a:prstGeom>
          <a:solidFill>
            <a:srgbClr val="E56364"/>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fi-FI" sz="1400" b="0" i="0" u="none" strike="noStrike" cap="none" normalizeH="0" baseline="0" smtClean="0">
              <a:ln>
                <a:noFill/>
              </a:ln>
              <a:solidFill>
                <a:srgbClr val="FF0000"/>
              </a:solidFill>
              <a:effectLst/>
              <a:latin typeface="Verdana" pitchFamily="84" charset="0"/>
            </a:endParaRPr>
          </a:p>
        </p:txBody>
      </p:sp>
    </p:spTree>
    <p:extLst>
      <p:ext uri="{BB962C8B-B14F-4D97-AF65-F5344CB8AC3E}">
        <p14:creationId xmlns:p14="http://schemas.microsoft.com/office/powerpoint/2010/main" val="1894693588"/>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Mitkä toimet lisäävät turvallisuutta?</a:t>
            </a:r>
            <a:endParaRPr lang="fi-FI" dirty="0"/>
          </a:p>
        </p:txBody>
      </p:sp>
      <p:sp>
        <p:nvSpPr>
          <p:cNvPr id="3" name="Sisällön paikkamerkki 2"/>
          <p:cNvSpPr>
            <a:spLocks noGrp="1"/>
          </p:cNvSpPr>
          <p:nvPr>
            <p:ph idx="1"/>
          </p:nvPr>
        </p:nvSpPr>
        <p:spPr>
          <a:xfrm>
            <a:off x="739775" y="1654179"/>
            <a:ext cx="8605837" cy="4600575"/>
          </a:xfrm>
        </p:spPr>
        <p:txBody>
          <a:bodyPr/>
          <a:lstStyle/>
          <a:p>
            <a:pPr marL="0" indent="0">
              <a:buNone/>
            </a:pPr>
            <a:r>
              <a:rPr lang="fi-FI" b="1" dirty="0" smtClean="0"/>
              <a:t>Jalankulkijoiden ja pyöräilijöiden olosuhteiden parantaminen:</a:t>
            </a:r>
            <a:r>
              <a:rPr lang="fi-FI" dirty="0" smtClean="0"/>
              <a:t>	</a:t>
            </a:r>
          </a:p>
          <a:p>
            <a:r>
              <a:rPr lang="fi-FI" dirty="0" smtClean="0"/>
              <a:t>Selkeät ja loogiset reitit </a:t>
            </a:r>
          </a:p>
          <a:p>
            <a:r>
              <a:rPr lang="fi-FI" dirty="0" smtClean="0"/>
              <a:t>Kävelijöiden ja pyöräilijöiden erottelu vilkkailla reiteillä. Kävelyä ei tulisi rinnastaa pyöräilyyn. Pyöräliikenne tulisi rinnastaa autoliikenteeseen.</a:t>
            </a:r>
          </a:p>
          <a:p>
            <a:r>
              <a:rPr lang="fi-FI" dirty="0" smtClean="0"/>
              <a:t>Autoilijoiden ja pyöräilijöiden erottelu, kun autojen nopeudet 40 km/h tai yli.</a:t>
            </a:r>
          </a:p>
          <a:p>
            <a:r>
              <a:rPr lang="fi-FI" dirty="0" smtClean="0"/>
              <a:t>Loogiset liittymäjärjestelyt (kaikille liikkujille)</a:t>
            </a:r>
          </a:p>
          <a:p>
            <a:r>
              <a:rPr lang="fi-FI" dirty="0" smtClean="0"/>
              <a:t>Ajonopeuksien hillitseminen</a:t>
            </a:r>
          </a:p>
          <a:p>
            <a:r>
              <a:rPr lang="fi-FI" dirty="0" smtClean="0"/>
              <a:t>Hallittu autojen pysäköinti</a:t>
            </a:r>
          </a:p>
          <a:p>
            <a:r>
              <a:rPr lang="fi-FI" dirty="0" smtClean="0"/>
              <a:t>Raiteiden aitaus taajama-alueilla</a:t>
            </a:r>
            <a:endParaRPr lang="fi-FI" dirty="0"/>
          </a:p>
        </p:txBody>
      </p:sp>
      <p:sp>
        <p:nvSpPr>
          <p:cNvPr id="4" name="Dian numeron paikkamerkki 3"/>
          <p:cNvSpPr>
            <a:spLocks noGrp="1"/>
          </p:cNvSpPr>
          <p:nvPr>
            <p:ph type="sldNum" sz="quarter" idx="10"/>
          </p:nvPr>
        </p:nvSpPr>
        <p:spPr/>
        <p:txBody>
          <a:bodyPr/>
          <a:lstStyle/>
          <a:p>
            <a:fld id="{376A4E80-2D65-4955-BA55-D5EECEBEE6EF}" type="slidenum">
              <a:rPr lang="sv-SE" smtClean="0"/>
              <a:pPr/>
              <a:t>11</a:t>
            </a:fld>
            <a:endParaRPr lang="sv-SE" sz="1200" b="0">
              <a:solidFill>
                <a:srgbClr val="383887"/>
              </a:solidFill>
              <a:latin typeface="Calibri" pitchFamily="84" charset="0"/>
            </a:endParaRPr>
          </a:p>
        </p:txBody>
      </p:sp>
    </p:spTree>
    <p:extLst>
      <p:ext uri="{BB962C8B-B14F-4D97-AF65-F5344CB8AC3E}">
        <p14:creationId xmlns:p14="http://schemas.microsoft.com/office/powerpoint/2010/main" val="75493704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38189" y="366866"/>
            <a:ext cx="8612188" cy="1143000"/>
          </a:xfrm>
        </p:spPr>
        <p:txBody>
          <a:bodyPr/>
          <a:lstStyle/>
          <a:p>
            <a:r>
              <a:rPr lang="fi-FI" dirty="0" smtClean="0"/>
              <a:t>Liikenneturvallisuus Suomessa</a:t>
            </a:r>
            <a:endParaRPr lang="fi-FI" dirty="0"/>
          </a:p>
        </p:txBody>
      </p:sp>
      <p:sp>
        <p:nvSpPr>
          <p:cNvPr id="3" name="Sisällön paikkamerkki 2"/>
          <p:cNvSpPr>
            <a:spLocks noGrp="1"/>
          </p:cNvSpPr>
          <p:nvPr>
            <p:ph idx="1"/>
          </p:nvPr>
        </p:nvSpPr>
        <p:spPr>
          <a:xfrm>
            <a:off x="738188" y="1398541"/>
            <a:ext cx="4260531" cy="4410076"/>
          </a:xfrm>
        </p:spPr>
        <p:txBody>
          <a:bodyPr/>
          <a:lstStyle/>
          <a:p>
            <a:pPr marL="20638" indent="0">
              <a:buNone/>
            </a:pPr>
            <a:r>
              <a:rPr lang="fi-FI" sz="1400" dirty="0"/>
              <a:t>Suomen liikenneturvallisuusvision, ns. nollavision, mukaan liikennejärjestelmä on suunniteltava siten, että kenenkään ei tarvitse kuolla tai loukkaantua vakavasti liikenteessä. </a:t>
            </a:r>
            <a:endParaRPr lang="fi-FI" sz="1400" dirty="0" smtClean="0"/>
          </a:p>
          <a:p>
            <a:pPr marL="20638" indent="0">
              <a:buNone/>
            </a:pPr>
            <a:r>
              <a:rPr lang="fi-FI" sz="1400" dirty="0" smtClean="0"/>
              <a:t>EU:n </a:t>
            </a:r>
            <a:r>
              <a:rPr lang="fi-FI" sz="1400" dirty="0"/>
              <a:t>yhteisenä välitavoitteena on puolittaa liikennekuolemat kuluvan vuosikymmenen aikana. Suomen osalta tämä tarkoittaa, että tieliikenteessä uhrien määrä tulisi olla alle 136 vuonna 2020. Tästä tavoitteesta ollaan kuitenkin valtakunnallisella tasolla pahasti jäljessä. </a:t>
            </a:r>
            <a:endParaRPr lang="fi-FI" sz="1400" dirty="0" smtClean="0"/>
          </a:p>
          <a:p>
            <a:pPr marL="20638" indent="0">
              <a:buNone/>
            </a:pPr>
            <a:r>
              <a:rPr lang="fi-FI" sz="1400" dirty="0" smtClean="0"/>
              <a:t>Vuonna 2018 Suomessa </a:t>
            </a:r>
            <a:r>
              <a:rPr lang="fi-FI" sz="1400" dirty="0"/>
              <a:t>tieliikenteessä kuoli ennakkotietojen mukaan 234 ihmistä, mutta määrä kasvaa todennäköisesti vielä kuolinsyyrekisteriin perustuvissa tarkistuksissa</a:t>
            </a:r>
            <a:r>
              <a:rPr lang="fi-FI" sz="1400" dirty="0" smtClean="0"/>
              <a:t>.</a:t>
            </a:r>
          </a:p>
          <a:p>
            <a:pPr marL="20638" indent="0">
              <a:buNone/>
            </a:pPr>
            <a:r>
              <a:rPr lang="fi-FI" sz="1050" dirty="0" smtClean="0"/>
              <a:t>Lähde: </a:t>
            </a:r>
            <a:r>
              <a:rPr lang="fi-FI" sz="1050" dirty="0" err="1" smtClean="0"/>
              <a:t>Traficom</a:t>
            </a:r>
            <a:r>
              <a:rPr lang="fi-FI" sz="1050" dirty="0" smtClean="0"/>
              <a:t> </a:t>
            </a:r>
          </a:p>
        </p:txBody>
      </p:sp>
      <p:sp>
        <p:nvSpPr>
          <p:cNvPr id="4" name="Dian numeron paikkamerkki 3"/>
          <p:cNvSpPr>
            <a:spLocks noGrp="1"/>
          </p:cNvSpPr>
          <p:nvPr>
            <p:ph type="sldNum" sz="quarter" idx="10"/>
          </p:nvPr>
        </p:nvSpPr>
        <p:spPr/>
        <p:txBody>
          <a:bodyPr/>
          <a:lstStyle/>
          <a:p>
            <a:fld id="{376A4E80-2D65-4955-BA55-D5EECEBEE6EF}" type="slidenum">
              <a:rPr lang="sv-SE" smtClean="0"/>
              <a:pPr/>
              <a:t>2</a:t>
            </a:fld>
            <a:endParaRPr lang="sv-SE" sz="1200" b="0">
              <a:solidFill>
                <a:srgbClr val="383887"/>
              </a:solidFill>
              <a:latin typeface="Calibri" pitchFamily="84" charset="0"/>
            </a:endParaRPr>
          </a:p>
        </p:txBody>
      </p:sp>
      <p:pic>
        <p:nvPicPr>
          <p:cNvPr id="5" name="Kuva 4"/>
          <p:cNvPicPr>
            <a:picLocks noChangeAspect="1"/>
          </p:cNvPicPr>
          <p:nvPr/>
        </p:nvPicPr>
        <p:blipFill>
          <a:blip r:embed="rId3"/>
          <a:stretch>
            <a:fillRect/>
          </a:stretch>
        </p:blipFill>
        <p:spPr>
          <a:xfrm>
            <a:off x="5184572" y="1260026"/>
            <a:ext cx="3177815" cy="5182049"/>
          </a:xfrm>
          <a:prstGeom prst="rect">
            <a:avLst/>
          </a:prstGeom>
        </p:spPr>
      </p:pic>
    </p:spTree>
    <p:extLst>
      <p:ext uri="{BB962C8B-B14F-4D97-AF65-F5344CB8AC3E}">
        <p14:creationId xmlns:p14="http://schemas.microsoft.com/office/powerpoint/2010/main" val="414126076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p:cNvSpPr>
            <a:spLocks noGrp="1"/>
          </p:cNvSpPr>
          <p:nvPr>
            <p:ph type="sldNum" sz="quarter" idx="10"/>
          </p:nvPr>
        </p:nvSpPr>
        <p:spPr/>
        <p:txBody>
          <a:bodyPr/>
          <a:lstStyle/>
          <a:p>
            <a:fld id="{376A4E80-2D65-4955-BA55-D5EECEBEE6EF}" type="slidenum">
              <a:rPr lang="sv-SE" smtClean="0"/>
              <a:pPr/>
              <a:t>3</a:t>
            </a:fld>
            <a:endParaRPr lang="sv-SE" sz="1200" b="0">
              <a:solidFill>
                <a:srgbClr val="383887"/>
              </a:solidFill>
              <a:latin typeface="Calibri" pitchFamily="84" charset="0"/>
            </a:endParaRPr>
          </a:p>
        </p:txBody>
      </p:sp>
      <p:sp>
        <p:nvSpPr>
          <p:cNvPr id="7" name="Suorakulmio 6"/>
          <p:cNvSpPr/>
          <p:nvPr/>
        </p:nvSpPr>
        <p:spPr>
          <a:xfrm>
            <a:off x="738189" y="1385778"/>
            <a:ext cx="8573728" cy="4185761"/>
          </a:xfrm>
          <a:prstGeom prst="rect">
            <a:avLst/>
          </a:prstGeom>
        </p:spPr>
        <p:txBody>
          <a:bodyPr wrap="square">
            <a:spAutoFit/>
          </a:bodyPr>
          <a:lstStyle/>
          <a:p>
            <a:pPr marL="0" indent="0" algn="l">
              <a:buNone/>
            </a:pPr>
            <a:r>
              <a:rPr lang="fi-FI" dirty="0">
                <a:solidFill>
                  <a:schemeClr val="tx1"/>
                </a:solidFill>
              </a:rPr>
              <a:t>Liikenneturvallisuus Kauniaisissa ja Espoossa on vuodesta toiseen ollut hyvällä tasolla verrattaessa tilanteeseen koko maassa. Myönteinen kehitys muualla Suomessa on kuitenkin tätä eroa jonkin verran kaventamassa. </a:t>
            </a:r>
          </a:p>
          <a:p>
            <a:pPr marL="0" indent="0" algn="l">
              <a:buNone/>
            </a:pPr>
            <a:r>
              <a:rPr lang="fi-FI" dirty="0">
                <a:solidFill>
                  <a:schemeClr val="tx1"/>
                </a:solidFill>
              </a:rPr>
              <a:t>Koska Kauniaisten tilastotiedot perustuvat pieniin otantoihin voivat vuosittaiset prosentuaaliset vaihtelut olla suuret. Kuolonuhrin vaatinut tieliikenneonnettomuus sattui Kauniaisissa viimeksi vuonna 1997. </a:t>
            </a:r>
          </a:p>
          <a:p>
            <a:pPr marL="0" indent="0" algn="l">
              <a:buNone/>
            </a:pPr>
            <a:r>
              <a:rPr lang="fi-FI" dirty="0" err="1">
                <a:solidFill>
                  <a:schemeClr val="tx1"/>
                </a:solidFill>
              </a:rPr>
              <a:t>Iliitu</a:t>
            </a:r>
            <a:r>
              <a:rPr lang="fi-FI" dirty="0">
                <a:solidFill>
                  <a:schemeClr val="tx1"/>
                </a:solidFill>
              </a:rPr>
              <a:t>-tilaston mukaan Kauniaisissa sattui viime vuoden aikana kolme loukkaantumiseen johtanutta onnettomuutta sekä kolme omaisuusvahinkoihin johtanutta onnettomuutta. Loukkaantumisonnettomuudet on esitetty tarkemmin seuraavalla sivulla.</a:t>
            </a:r>
          </a:p>
          <a:p>
            <a:pPr marL="0" indent="0" algn="l">
              <a:buNone/>
            </a:pPr>
            <a:r>
              <a:rPr lang="fi-FI" dirty="0" err="1">
                <a:solidFill>
                  <a:schemeClr val="tx1"/>
                </a:solidFill>
              </a:rPr>
              <a:t>Iliitu</a:t>
            </a:r>
            <a:r>
              <a:rPr lang="fi-FI" dirty="0">
                <a:solidFill>
                  <a:schemeClr val="tx1"/>
                </a:solidFill>
              </a:rPr>
              <a:t> tiedot perustuvat Poliisille ilmoitettuihin onnettomuuksiin. Poliisin tietoon tulee arviolta noin 30 % henkilövahinkoon johtaneista tieliikenneonnettomuuksista. Huonoin peittävyys on yksittäisonnettomuuksissa loukkaantuneista polkupyöräilijöistä. Puutteellisuudet johtuvat lähinnä siitä, etteivät onnettomuudet tule poliisin tietoon. </a:t>
            </a:r>
            <a:endParaRPr lang="fi-FI" dirty="0" smtClean="0">
              <a:solidFill>
                <a:schemeClr val="tx1"/>
              </a:solidFill>
            </a:endParaRPr>
          </a:p>
          <a:p>
            <a:pPr marL="0" indent="0" algn="l">
              <a:buNone/>
            </a:pPr>
            <a:r>
              <a:rPr lang="fi-FI" dirty="0" smtClean="0">
                <a:solidFill>
                  <a:schemeClr val="tx1"/>
                </a:solidFill>
              </a:rPr>
              <a:t>Tilastoja </a:t>
            </a:r>
            <a:r>
              <a:rPr lang="fi-FI" dirty="0">
                <a:solidFill>
                  <a:schemeClr val="tx1"/>
                </a:solidFill>
              </a:rPr>
              <a:t>voi täydentää esimerkiksi työnantajien vakuutusyhtiöille ilmoitetuista työmatkatapaturmista. Kauniaisissa on vuosina 2013-2017 ilmoitettuja työmatkatapaturmia on sattunut 148. Suurin osa näistä oli jalankulkijoiden ja pyöräilijöiden </a:t>
            </a:r>
            <a:r>
              <a:rPr lang="fi-FI" dirty="0" err="1">
                <a:solidFill>
                  <a:schemeClr val="tx1"/>
                </a:solidFill>
              </a:rPr>
              <a:t>kaatumis</a:t>
            </a:r>
            <a:r>
              <a:rPr lang="fi-FI" dirty="0">
                <a:solidFill>
                  <a:schemeClr val="tx1"/>
                </a:solidFill>
              </a:rPr>
              <a:t>- tai liukastumistapauksia (129) (Lähde: TVT 2019).</a:t>
            </a:r>
          </a:p>
        </p:txBody>
      </p:sp>
      <p:sp>
        <p:nvSpPr>
          <p:cNvPr id="8" name="Otsikko 1"/>
          <p:cNvSpPr>
            <a:spLocks noGrp="1"/>
          </p:cNvSpPr>
          <p:nvPr>
            <p:ph type="title"/>
          </p:nvPr>
        </p:nvSpPr>
        <p:spPr>
          <a:xfrm>
            <a:off x="738189" y="366866"/>
            <a:ext cx="8612188" cy="1143000"/>
          </a:xfrm>
        </p:spPr>
        <p:txBody>
          <a:bodyPr/>
          <a:lstStyle/>
          <a:p>
            <a:r>
              <a:rPr lang="fi-FI" dirty="0" smtClean="0"/>
              <a:t>Liikenneturvallisuus Kauniaisissa</a:t>
            </a:r>
            <a:endParaRPr lang="fi-FI" dirty="0"/>
          </a:p>
        </p:txBody>
      </p:sp>
    </p:spTree>
    <p:extLst>
      <p:ext uri="{BB962C8B-B14F-4D97-AF65-F5344CB8AC3E}">
        <p14:creationId xmlns:p14="http://schemas.microsoft.com/office/powerpoint/2010/main" val="185118508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Kauniaisten </a:t>
            </a:r>
            <a:r>
              <a:rPr lang="fi-FI" dirty="0" smtClean="0"/>
              <a:t>loukkaantumiseen johtaneet onnettomuudet 2018 </a:t>
            </a:r>
            <a:r>
              <a:rPr lang="fi-FI" b="0" dirty="0" smtClean="0"/>
              <a:t>(</a:t>
            </a:r>
            <a:r>
              <a:rPr lang="fi-FI" b="0" dirty="0" err="1" smtClean="0"/>
              <a:t>Iliitu</a:t>
            </a:r>
            <a:r>
              <a:rPr lang="fi-FI" b="0" dirty="0" smtClean="0"/>
              <a:t>)</a:t>
            </a:r>
            <a:r>
              <a:rPr lang="fi-FI" dirty="0"/>
              <a:t/>
            </a:r>
            <a:br>
              <a:rPr lang="fi-FI" dirty="0"/>
            </a:br>
            <a:endParaRPr lang="fi-FI" dirty="0"/>
          </a:p>
        </p:txBody>
      </p:sp>
      <p:sp>
        <p:nvSpPr>
          <p:cNvPr id="4" name="Dian numeron paikkamerkki 3"/>
          <p:cNvSpPr>
            <a:spLocks noGrp="1"/>
          </p:cNvSpPr>
          <p:nvPr>
            <p:ph type="sldNum" sz="quarter" idx="10"/>
          </p:nvPr>
        </p:nvSpPr>
        <p:spPr>
          <a:xfrm>
            <a:off x="8830906" y="4672269"/>
            <a:ext cx="400050" cy="273050"/>
          </a:xfrm>
        </p:spPr>
        <p:txBody>
          <a:bodyPr/>
          <a:lstStyle/>
          <a:p>
            <a:fld id="{376A4E80-2D65-4955-BA55-D5EECEBEE6EF}" type="slidenum">
              <a:rPr lang="sv-SE" smtClean="0"/>
              <a:pPr/>
              <a:t>4</a:t>
            </a:fld>
            <a:endParaRPr lang="sv-SE" sz="1200" b="0">
              <a:solidFill>
                <a:srgbClr val="383887"/>
              </a:solidFill>
              <a:latin typeface="Calibri" pitchFamily="84" charset="0"/>
            </a:endParaRPr>
          </a:p>
        </p:txBody>
      </p:sp>
      <p:pic>
        <p:nvPicPr>
          <p:cNvPr id="8" name="Kuva 7"/>
          <p:cNvPicPr>
            <a:picLocks noChangeAspect="1"/>
          </p:cNvPicPr>
          <p:nvPr/>
        </p:nvPicPr>
        <p:blipFill rotWithShape="1">
          <a:blip r:embed="rId3"/>
          <a:srcRect b="26739"/>
          <a:stretch/>
        </p:blipFill>
        <p:spPr>
          <a:xfrm>
            <a:off x="1112134" y="4516477"/>
            <a:ext cx="1720383" cy="893382"/>
          </a:xfrm>
          <a:prstGeom prst="rect">
            <a:avLst/>
          </a:prstGeom>
        </p:spPr>
      </p:pic>
      <p:grpSp>
        <p:nvGrpSpPr>
          <p:cNvPr id="21" name="Ryhmä 20"/>
          <p:cNvGrpSpPr/>
          <p:nvPr/>
        </p:nvGrpSpPr>
        <p:grpSpPr>
          <a:xfrm>
            <a:off x="702683" y="1522223"/>
            <a:ext cx="4667899" cy="2855656"/>
            <a:chOff x="733425" y="1657350"/>
            <a:chExt cx="6477561" cy="3962743"/>
          </a:xfrm>
        </p:grpSpPr>
        <p:pic>
          <p:nvPicPr>
            <p:cNvPr id="7" name="Kuva 6"/>
            <p:cNvPicPr>
              <a:picLocks noChangeAspect="1"/>
            </p:cNvPicPr>
            <p:nvPr/>
          </p:nvPicPr>
          <p:blipFill>
            <a:blip r:embed="rId4"/>
            <a:stretch>
              <a:fillRect/>
            </a:stretch>
          </p:blipFill>
          <p:spPr>
            <a:xfrm>
              <a:off x="733425" y="1657350"/>
              <a:ext cx="6477561" cy="3962743"/>
            </a:xfrm>
            <a:prstGeom prst="rect">
              <a:avLst/>
            </a:prstGeom>
          </p:spPr>
        </p:pic>
        <p:sp>
          <p:nvSpPr>
            <p:cNvPr id="9" name="Ellipsi 8"/>
            <p:cNvSpPr/>
            <p:nvPr/>
          </p:nvSpPr>
          <p:spPr bwMode="auto">
            <a:xfrm>
              <a:off x="2035277" y="2984952"/>
              <a:ext cx="285136" cy="28513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fi-FI" sz="800" b="0" i="0" u="none" strike="noStrike" cap="none" normalizeH="0" baseline="0" dirty="0" smtClean="0">
                  <a:ln>
                    <a:noFill/>
                  </a:ln>
                  <a:solidFill>
                    <a:schemeClr val="bg1"/>
                  </a:solidFill>
                  <a:effectLst/>
                  <a:latin typeface="Verdana" pitchFamily="84" charset="0"/>
                </a:rPr>
                <a:t>1</a:t>
              </a:r>
            </a:p>
          </p:txBody>
        </p:sp>
        <p:sp>
          <p:nvSpPr>
            <p:cNvPr id="11" name="Ellipsi 10"/>
            <p:cNvSpPr/>
            <p:nvPr/>
          </p:nvSpPr>
          <p:spPr bwMode="auto">
            <a:xfrm>
              <a:off x="5147673" y="4513868"/>
              <a:ext cx="285136" cy="28513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fi-FI" sz="800" b="0" i="0" u="none" strike="noStrike" cap="none" normalizeH="0" baseline="0" dirty="0" smtClean="0">
                  <a:ln>
                    <a:noFill/>
                  </a:ln>
                  <a:solidFill>
                    <a:schemeClr val="bg1"/>
                  </a:solidFill>
                  <a:effectLst/>
                  <a:latin typeface="Verdana" pitchFamily="84" charset="0"/>
                </a:rPr>
                <a:t>2</a:t>
              </a:r>
            </a:p>
          </p:txBody>
        </p:sp>
        <p:sp>
          <p:nvSpPr>
            <p:cNvPr id="12" name="Ellipsi 11"/>
            <p:cNvSpPr/>
            <p:nvPr/>
          </p:nvSpPr>
          <p:spPr bwMode="auto">
            <a:xfrm>
              <a:off x="5344318" y="4372212"/>
              <a:ext cx="285136" cy="28513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fi-FI" sz="800" b="0" i="0" u="none" strike="noStrike" cap="none" normalizeH="0" baseline="0" dirty="0" smtClean="0">
                  <a:ln>
                    <a:noFill/>
                  </a:ln>
                  <a:solidFill>
                    <a:schemeClr val="bg1"/>
                  </a:solidFill>
                  <a:effectLst/>
                  <a:latin typeface="Verdana" pitchFamily="84" charset="0"/>
                </a:rPr>
                <a:t>3</a:t>
              </a:r>
            </a:p>
          </p:txBody>
        </p:sp>
      </p:grpSp>
      <p:pic>
        <p:nvPicPr>
          <p:cNvPr id="13" name="Kuva 12"/>
          <p:cNvPicPr>
            <a:picLocks noChangeAspect="1"/>
          </p:cNvPicPr>
          <p:nvPr/>
        </p:nvPicPr>
        <p:blipFill rotWithShape="1">
          <a:blip r:embed="rId5"/>
          <a:srcRect t="3831" b="33987"/>
          <a:stretch/>
        </p:blipFill>
        <p:spPr>
          <a:xfrm>
            <a:off x="6219500" y="1522223"/>
            <a:ext cx="1852098" cy="837874"/>
          </a:xfrm>
          <a:prstGeom prst="rect">
            <a:avLst/>
          </a:prstGeom>
        </p:spPr>
      </p:pic>
      <p:sp>
        <p:nvSpPr>
          <p:cNvPr id="16" name="Ellipsi 15"/>
          <p:cNvSpPr/>
          <p:nvPr/>
        </p:nvSpPr>
        <p:spPr bwMode="auto">
          <a:xfrm>
            <a:off x="687037" y="4522255"/>
            <a:ext cx="285136" cy="28513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fi-FI" sz="1100" b="0" i="0" u="none" strike="noStrike" cap="none" normalizeH="0" baseline="0" dirty="0" smtClean="0">
                <a:ln>
                  <a:noFill/>
                </a:ln>
                <a:solidFill>
                  <a:schemeClr val="bg1"/>
                </a:solidFill>
                <a:effectLst/>
                <a:latin typeface="Verdana" pitchFamily="84" charset="0"/>
              </a:rPr>
              <a:t>1</a:t>
            </a:r>
          </a:p>
        </p:txBody>
      </p:sp>
      <p:sp>
        <p:nvSpPr>
          <p:cNvPr id="17" name="Ellipsi 16"/>
          <p:cNvSpPr/>
          <p:nvPr/>
        </p:nvSpPr>
        <p:spPr bwMode="auto">
          <a:xfrm>
            <a:off x="5794403" y="1522223"/>
            <a:ext cx="285136" cy="28513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fi-FI" sz="1100" b="0" i="0" u="none" strike="noStrike" cap="none" normalizeH="0" baseline="0" dirty="0" smtClean="0">
                <a:ln>
                  <a:noFill/>
                </a:ln>
                <a:solidFill>
                  <a:schemeClr val="bg1"/>
                </a:solidFill>
                <a:effectLst/>
                <a:latin typeface="Verdana" pitchFamily="84" charset="0"/>
              </a:rPr>
              <a:t>2</a:t>
            </a:r>
          </a:p>
        </p:txBody>
      </p:sp>
      <p:sp>
        <p:nvSpPr>
          <p:cNvPr id="18" name="Ellipsi 17"/>
          <p:cNvSpPr/>
          <p:nvPr/>
        </p:nvSpPr>
        <p:spPr bwMode="auto">
          <a:xfrm>
            <a:off x="5794403" y="1835727"/>
            <a:ext cx="285136" cy="285136"/>
          </a:xfrm>
          <a:prstGeom prst="ellips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fi-FI" sz="1100" b="0" i="0" u="none" strike="noStrike" cap="none" normalizeH="0" baseline="0" dirty="0" smtClean="0">
                <a:ln>
                  <a:noFill/>
                </a:ln>
                <a:solidFill>
                  <a:schemeClr val="bg1"/>
                </a:solidFill>
                <a:effectLst/>
                <a:latin typeface="Verdana" pitchFamily="84" charset="0"/>
              </a:rPr>
              <a:t>3</a:t>
            </a:r>
          </a:p>
        </p:txBody>
      </p:sp>
      <p:sp>
        <p:nvSpPr>
          <p:cNvPr id="19" name="Tekstiruutu 18"/>
          <p:cNvSpPr txBox="1"/>
          <p:nvPr/>
        </p:nvSpPr>
        <p:spPr>
          <a:xfrm>
            <a:off x="1112134" y="5441473"/>
            <a:ext cx="3263913" cy="981038"/>
          </a:xfrm>
          <a:prstGeom prst="rect">
            <a:avLst/>
          </a:prstGeom>
          <a:noFill/>
        </p:spPr>
        <p:txBody>
          <a:bodyPr wrap="square" rtlCol="0">
            <a:spAutoFit/>
          </a:bodyPr>
          <a:lstStyle/>
          <a:p>
            <a:pPr algn="l"/>
            <a:r>
              <a:rPr lang="fi-FI" sz="1050" dirty="0" smtClean="0">
                <a:solidFill>
                  <a:schemeClr val="tx1"/>
                </a:solidFill>
              </a:rPr>
              <a:t>Kahden autoilijan välinen kohtaamisonnettomuus suoralla.</a:t>
            </a:r>
          </a:p>
          <a:p>
            <a:pPr algn="l"/>
            <a:r>
              <a:rPr lang="fi-FI" sz="1050" b="1" dirty="0" smtClean="0">
                <a:solidFill>
                  <a:schemeClr val="tx1"/>
                </a:solidFill>
              </a:rPr>
              <a:t>Liikennesuunnittelun näkökulma</a:t>
            </a:r>
            <a:r>
              <a:rPr lang="fi-FI" sz="1050" dirty="0" smtClean="0">
                <a:solidFill>
                  <a:schemeClr val="tx1"/>
                </a:solidFill>
              </a:rPr>
              <a:t>: </a:t>
            </a:r>
            <a:r>
              <a:rPr lang="fi-FI" sz="1050" i="1" dirty="0" smtClean="0">
                <a:solidFill>
                  <a:schemeClr val="tx1"/>
                </a:solidFill>
              </a:rPr>
              <a:t>Asematien nopeus 40 </a:t>
            </a:r>
            <a:r>
              <a:rPr lang="fi-FI" sz="1050" i="1" dirty="0" err="1" smtClean="0">
                <a:solidFill>
                  <a:schemeClr val="tx1"/>
                </a:solidFill>
              </a:rPr>
              <a:t>kmh</a:t>
            </a:r>
            <a:r>
              <a:rPr lang="fi-FI" sz="1050" i="1" dirty="0" smtClean="0">
                <a:solidFill>
                  <a:schemeClr val="tx1"/>
                </a:solidFill>
              </a:rPr>
              <a:t> (alhainen), näkyvyys hyvä</a:t>
            </a:r>
            <a:r>
              <a:rPr lang="fi-FI" sz="1050" i="1" smtClean="0">
                <a:solidFill>
                  <a:schemeClr val="tx1"/>
                </a:solidFill>
              </a:rPr>
              <a:t>. </a:t>
            </a:r>
            <a:endParaRPr lang="fi-FI" sz="1050" i="1" dirty="0">
              <a:solidFill>
                <a:schemeClr val="tx1"/>
              </a:solidFill>
            </a:endParaRPr>
          </a:p>
        </p:txBody>
      </p:sp>
      <p:sp>
        <p:nvSpPr>
          <p:cNvPr id="20" name="Tekstiruutu 19"/>
          <p:cNvSpPr txBox="1"/>
          <p:nvPr/>
        </p:nvSpPr>
        <p:spPr>
          <a:xfrm>
            <a:off x="5553821" y="2371402"/>
            <a:ext cx="4179981" cy="3485570"/>
          </a:xfrm>
          <a:prstGeom prst="rect">
            <a:avLst/>
          </a:prstGeom>
          <a:noFill/>
        </p:spPr>
        <p:txBody>
          <a:bodyPr wrap="square" rtlCol="0">
            <a:spAutoFit/>
          </a:bodyPr>
          <a:lstStyle/>
          <a:p>
            <a:pPr algn="l"/>
            <a:r>
              <a:rPr lang="fi-FI" sz="1050" dirty="0" smtClean="0">
                <a:solidFill>
                  <a:schemeClr val="tx1"/>
                </a:solidFill>
              </a:rPr>
              <a:t>Asematien ja Ratapolun risteyksessä sattui sekä polkupyöräonnettomuus että mopo-onnettomuus. Molemmat onnettomuudet olivat </a:t>
            </a:r>
            <a:r>
              <a:rPr lang="fi-FI" sz="1050" dirty="0" err="1" smtClean="0">
                <a:solidFill>
                  <a:schemeClr val="tx1"/>
                </a:solidFill>
              </a:rPr>
              <a:t>samantyyppisiä</a:t>
            </a:r>
            <a:r>
              <a:rPr lang="fi-FI" sz="1050" dirty="0" smtClean="0">
                <a:solidFill>
                  <a:schemeClr val="tx1"/>
                </a:solidFill>
              </a:rPr>
              <a:t>, jossa törmäys sattui ajoneuvon käännyttäessä oikealle toisen jatkaessa suoraan. </a:t>
            </a:r>
          </a:p>
          <a:p>
            <a:pPr algn="l"/>
            <a:r>
              <a:rPr lang="fi-FI" sz="1050" b="1" dirty="0" smtClean="0">
                <a:solidFill>
                  <a:schemeClr val="tx1"/>
                </a:solidFill>
              </a:rPr>
              <a:t>Liikennesuunnittelun näkökulma: </a:t>
            </a:r>
            <a:r>
              <a:rPr lang="fi-FI" sz="1050" i="1" dirty="0" smtClean="0">
                <a:solidFill>
                  <a:schemeClr val="tx1"/>
                </a:solidFill>
              </a:rPr>
              <a:t>kääntyvän auton on haasteellista ottaa huomioon molemmista suunnista tuleva Asematien pyörä- ja kävelyliikenne. Tämä on yksi haaste kaksisuuntaisissa ratkaisuissa, jossa liikkuu kävelijöitä ja pyöräilijöitä. Kauniaisissa ei ole tutkittu/ selvitetty yksisuuntaisen pyöräliikenteen mahdollisuuksia. Tämän mahdollinen tutkiminen tulevaisuudessa on hyvä tehdä Espoon kanssa yhteistyössä verkon loogisuuden näkökulmasta. </a:t>
            </a:r>
          </a:p>
          <a:p>
            <a:pPr algn="l"/>
            <a:r>
              <a:rPr lang="fi-FI" sz="1050" i="1" dirty="0" smtClean="0">
                <a:solidFill>
                  <a:schemeClr val="tx1"/>
                </a:solidFill>
              </a:rPr>
              <a:t>Pyöräilijöiden ajonopeuksien hillitseminen pyörätiellä mm. hidastein tms. ennen Ratapolun liittymää ei ole turvallinen ratkaisu, eikä ratkaise tätä ongelmaa. Estevaikutukset pyörätiellä vievät liikkujan huomion pois liittymästä ja kääntyvästä autoliikenteestä ja vaaratilanteita saattaa syntyä herkemmin.</a:t>
            </a:r>
          </a:p>
        </p:txBody>
      </p:sp>
    </p:spTree>
    <p:extLst>
      <p:ext uri="{BB962C8B-B14F-4D97-AF65-F5344CB8AC3E}">
        <p14:creationId xmlns:p14="http://schemas.microsoft.com/office/powerpoint/2010/main" val="111724264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Kauniaisissa tapahtuneet onnettomuudet vakavuuden mukaan vuosina 2009-2018</a:t>
            </a:r>
            <a:endParaRPr lang="fi-FI" dirty="0"/>
          </a:p>
        </p:txBody>
      </p:sp>
      <p:sp>
        <p:nvSpPr>
          <p:cNvPr id="4" name="Dian numeron paikkamerkki 3"/>
          <p:cNvSpPr>
            <a:spLocks noGrp="1"/>
          </p:cNvSpPr>
          <p:nvPr>
            <p:ph type="sldNum" sz="quarter" idx="10"/>
          </p:nvPr>
        </p:nvSpPr>
        <p:spPr/>
        <p:txBody>
          <a:bodyPr/>
          <a:lstStyle/>
          <a:p>
            <a:fld id="{376A4E80-2D65-4955-BA55-D5EECEBEE6EF}" type="slidenum">
              <a:rPr lang="sv-SE" smtClean="0"/>
              <a:pPr/>
              <a:t>5</a:t>
            </a:fld>
            <a:endParaRPr lang="sv-SE" sz="1200" b="0">
              <a:solidFill>
                <a:srgbClr val="383887"/>
              </a:solidFill>
              <a:latin typeface="Calibri" pitchFamily="84" charset="0"/>
            </a:endParaRPr>
          </a:p>
        </p:txBody>
      </p:sp>
      <p:pic>
        <p:nvPicPr>
          <p:cNvPr id="5" name="Kuva 4"/>
          <p:cNvPicPr>
            <a:picLocks noChangeAspect="1"/>
          </p:cNvPicPr>
          <p:nvPr/>
        </p:nvPicPr>
        <p:blipFill rotWithShape="1">
          <a:blip r:embed="rId3"/>
          <a:srcRect l="8788" t="23897" r="23836" b="67822"/>
          <a:stretch/>
        </p:blipFill>
        <p:spPr>
          <a:xfrm>
            <a:off x="969399" y="5402288"/>
            <a:ext cx="5331555" cy="438926"/>
          </a:xfrm>
          <a:prstGeom prst="rect">
            <a:avLst/>
          </a:prstGeom>
        </p:spPr>
      </p:pic>
      <p:pic>
        <p:nvPicPr>
          <p:cNvPr id="8" name="Kuva 7"/>
          <p:cNvPicPr>
            <a:picLocks noChangeAspect="1"/>
          </p:cNvPicPr>
          <p:nvPr/>
        </p:nvPicPr>
        <p:blipFill>
          <a:blip r:embed="rId4"/>
          <a:stretch>
            <a:fillRect/>
          </a:stretch>
        </p:blipFill>
        <p:spPr>
          <a:xfrm>
            <a:off x="733425" y="1687829"/>
            <a:ext cx="5645770" cy="3458262"/>
          </a:xfrm>
          <a:prstGeom prst="rect">
            <a:avLst/>
          </a:prstGeom>
        </p:spPr>
      </p:pic>
      <p:sp>
        <p:nvSpPr>
          <p:cNvPr id="7" name="Tekstiruutu 6"/>
          <p:cNvSpPr txBox="1"/>
          <p:nvPr/>
        </p:nvSpPr>
        <p:spPr>
          <a:xfrm>
            <a:off x="6769344" y="1854978"/>
            <a:ext cx="2807275" cy="1754326"/>
          </a:xfrm>
          <a:prstGeom prst="rect">
            <a:avLst/>
          </a:prstGeom>
          <a:solidFill>
            <a:schemeClr val="accent3">
              <a:lumMod val="95000"/>
            </a:schemeClr>
          </a:solidFill>
        </p:spPr>
        <p:txBody>
          <a:bodyPr wrap="square" rtlCol="0">
            <a:spAutoFit/>
          </a:bodyPr>
          <a:lstStyle/>
          <a:p>
            <a:pPr algn="l"/>
            <a:r>
              <a:rPr lang="fi-FI" sz="1200" b="1" dirty="0" smtClean="0">
                <a:solidFill>
                  <a:schemeClr val="tx1"/>
                </a:solidFill>
              </a:rPr>
              <a:t>TYÖMATKATAPATURMAT</a:t>
            </a:r>
          </a:p>
          <a:p>
            <a:pPr algn="l"/>
            <a:r>
              <a:rPr lang="fi-FI" sz="1200" dirty="0">
                <a:solidFill>
                  <a:schemeClr val="tx1"/>
                </a:solidFill>
              </a:rPr>
              <a:t>Tapaturmavakuutuskeskuksen </a:t>
            </a:r>
            <a:r>
              <a:rPr lang="fi-FI" sz="1200" dirty="0" smtClean="0">
                <a:solidFill>
                  <a:schemeClr val="tx1"/>
                </a:solidFill>
              </a:rPr>
              <a:t>mukaan vuosina 2013-2017 on Kauniaisissa sattunut vuosittain ~20-30 tapaturmaa työmatkoilla.</a:t>
            </a:r>
          </a:p>
          <a:p>
            <a:pPr algn="l"/>
            <a:r>
              <a:rPr lang="fi-FI" sz="1200" dirty="0">
                <a:solidFill>
                  <a:schemeClr val="tx1"/>
                </a:solidFill>
              </a:rPr>
              <a:t>Yhteensä 148 kpl </a:t>
            </a:r>
            <a:br>
              <a:rPr lang="fi-FI" sz="1200" dirty="0">
                <a:solidFill>
                  <a:schemeClr val="tx1"/>
                </a:solidFill>
              </a:rPr>
            </a:br>
            <a:r>
              <a:rPr lang="fi-FI" sz="1200" dirty="0" smtClean="0">
                <a:solidFill>
                  <a:schemeClr val="tx1"/>
                </a:solidFill>
              </a:rPr>
              <a:t>(vuosina 2013-2017).</a:t>
            </a:r>
            <a:br>
              <a:rPr lang="fi-FI" sz="1200" dirty="0" smtClean="0">
                <a:solidFill>
                  <a:schemeClr val="tx1"/>
                </a:solidFill>
              </a:rPr>
            </a:br>
            <a:endParaRPr lang="fi-FI" sz="1200" dirty="0">
              <a:solidFill>
                <a:schemeClr val="tx1"/>
              </a:solidFill>
            </a:endParaRPr>
          </a:p>
        </p:txBody>
      </p:sp>
    </p:spTree>
    <p:extLst>
      <p:ext uri="{BB962C8B-B14F-4D97-AF65-F5344CB8AC3E}">
        <p14:creationId xmlns:p14="http://schemas.microsoft.com/office/powerpoint/2010/main" val="308057566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53089" y="248879"/>
            <a:ext cx="8612188" cy="1143000"/>
          </a:xfrm>
        </p:spPr>
        <p:txBody>
          <a:bodyPr/>
          <a:lstStyle/>
          <a:p>
            <a:r>
              <a:rPr lang="fi-FI" dirty="0" smtClean="0"/>
              <a:t>Onnettomuuksien sijainti vuosina 2009-2018</a:t>
            </a:r>
            <a:endParaRPr lang="fi-FI" dirty="0"/>
          </a:p>
        </p:txBody>
      </p:sp>
      <p:sp>
        <p:nvSpPr>
          <p:cNvPr id="4" name="Dian numeron paikkamerkki 3"/>
          <p:cNvSpPr>
            <a:spLocks noGrp="1"/>
          </p:cNvSpPr>
          <p:nvPr>
            <p:ph type="sldNum" sz="quarter" idx="10"/>
          </p:nvPr>
        </p:nvSpPr>
        <p:spPr/>
        <p:txBody>
          <a:bodyPr/>
          <a:lstStyle/>
          <a:p>
            <a:fld id="{376A4E80-2D65-4955-BA55-D5EECEBEE6EF}" type="slidenum">
              <a:rPr lang="sv-SE" smtClean="0"/>
              <a:pPr/>
              <a:t>6</a:t>
            </a:fld>
            <a:endParaRPr lang="sv-SE" sz="1200" b="0">
              <a:solidFill>
                <a:srgbClr val="383887"/>
              </a:solidFill>
              <a:latin typeface="Calibri" pitchFamily="84" charset="0"/>
            </a:endParaRPr>
          </a:p>
        </p:txBody>
      </p:sp>
      <p:pic>
        <p:nvPicPr>
          <p:cNvPr id="5" name="Kuva 4"/>
          <p:cNvPicPr>
            <a:picLocks noChangeAspect="1"/>
          </p:cNvPicPr>
          <p:nvPr/>
        </p:nvPicPr>
        <p:blipFill>
          <a:blip r:embed="rId3"/>
          <a:stretch>
            <a:fillRect/>
          </a:stretch>
        </p:blipFill>
        <p:spPr>
          <a:xfrm>
            <a:off x="753089" y="1235678"/>
            <a:ext cx="8081830" cy="5098243"/>
          </a:xfrm>
          <a:prstGeom prst="rect">
            <a:avLst/>
          </a:prstGeom>
        </p:spPr>
      </p:pic>
      <p:sp>
        <p:nvSpPr>
          <p:cNvPr id="3" name="Tekstiruutu 2"/>
          <p:cNvSpPr txBox="1"/>
          <p:nvPr/>
        </p:nvSpPr>
        <p:spPr>
          <a:xfrm>
            <a:off x="685918" y="5859788"/>
            <a:ext cx="3158318" cy="815608"/>
          </a:xfrm>
          <a:prstGeom prst="rect">
            <a:avLst/>
          </a:prstGeom>
          <a:solidFill>
            <a:schemeClr val="bg1"/>
          </a:solidFill>
        </p:spPr>
        <p:txBody>
          <a:bodyPr wrap="square" rtlCol="0">
            <a:spAutoFit/>
          </a:bodyPr>
          <a:lstStyle/>
          <a:p>
            <a:pPr algn="l"/>
            <a:r>
              <a:rPr lang="fi-FI" dirty="0" smtClean="0">
                <a:solidFill>
                  <a:schemeClr val="tx1"/>
                </a:solidFill>
              </a:rPr>
              <a:t>Henkilövahinko-onnettomuudet</a:t>
            </a:r>
          </a:p>
          <a:p>
            <a:pPr algn="l"/>
            <a:r>
              <a:rPr lang="fi-FI" dirty="0" smtClean="0">
                <a:solidFill>
                  <a:schemeClr val="tx1"/>
                </a:solidFill>
              </a:rPr>
              <a:t>Omaisuusvahingot </a:t>
            </a:r>
          </a:p>
          <a:p>
            <a:pPr algn="l"/>
            <a:r>
              <a:rPr lang="fi-FI" sz="800" dirty="0" smtClean="0">
                <a:solidFill>
                  <a:schemeClr val="tx1"/>
                </a:solidFill>
              </a:rPr>
              <a:t>Lähde: </a:t>
            </a:r>
            <a:r>
              <a:rPr lang="fi-FI" sz="800" dirty="0" err="1" smtClean="0">
                <a:solidFill>
                  <a:schemeClr val="tx1"/>
                </a:solidFill>
              </a:rPr>
              <a:t>Iliitu</a:t>
            </a:r>
            <a:r>
              <a:rPr lang="fi-FI" sz="800" dirty="0" smtClean="0">
                <a:solidFill>
                  <a:schemeClr val="tx1"/>
                </a:solidFill>
              </a:rPr>
              <a:t> 2019</a:t>
            </a:r>
          </a:p>
        </p:txBody>
      </p:sp>
      <p:sp>
        <p:nvSpPr>
          <p:cNvPr id="6" name="Ellipsi 5"/>
          <p:cNvSpPr/>
          <p:nvPr/>
        </p:nvSpPr>
        <p:spPr bwMode="auto">
          <a:xfrm>
            <a:off x="551608" y="6260256"/>
            <a:ext cx="132657" cy="132657"/>
          </a:xfrm>
          <a:prstGeom prst="ellipse">
            <a:avLst/>
          </a:prstGeom>
          <a:solidFill>
            <a:srgbClr val="FFE58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fi-FI" sz="1400" b="0" i="0" u="none" strike="noStrike" cap="none" normalizeH="0" baseline="0" smtClean="0">
              <a:ln>
                <a:noFill/>
              </a:ln>
              <a:solidFill>
                <a:srgbClr val="FF0000"/>
              </a:solidFill>
              <a:effectLst/>
              <a:latin typeface="Verdana" pitchFamily="84" charset="0"/>
            </a:endParaRPr>
          </a:p>
        </p:txBody>
      </p:sp>
      <p:sp>
        <p:nvSpPr>
          <p:cNvPr id="7" name="Ellipsi 6"/>
          <p:cNvSpPr/>
          <p:nvPr/>
        </p:nvSpPr>
        <p:spPr bwMode="auto">
          <a:xfrm>
            <a:off x="550766" y="5963043"/>
            <a:ext cx="132657" cy="132657"/>
          </a:xfrm>
          <a:prstGeom prst="ellipse">
            <a:avLst/>
          </a:prstGeom>
          <a:solidFill>
            <a:srgbClr val="8080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fi-FI" sz="1400" b="0" i="0" u="none" strike="noStrike" cap="none" normalizeH="0" baseline="0" smtClean="0">
              <a:ln>
                <a:noFill/>
              </a:ln>
              <a:solidFill>
                <a:srgbClr val="FF0000"/>
              </a:solidFill>
              <a:effectLst/>
              <a:latin typeface="Verdana" pitchFamily="84" charset="0"/>
            </a:endParaRPr>
          </a:p>
        </p:txBody>
      </p:sp>
    </p:spTree>
    <p:extLst>
      <p:ext uri="{BB962C8B-B14F-4D97-AF65-F5344CB8AC3E}">
        <p14:creationId xmlns:p14="http://schemas.microsoft.com/office/powerpoint/2010/main" val="138796918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84214" y="337370"/>
            <a:ext cx="8612188" cy="1143000"/>
          </a:xfrm>
        </p:spPr>
        <p:txBody>
          <a:bodyPr/>
          <a:lstStyle/>
          <a:p>
            <a:r>
              <a:rPr lang="fi-FI" sz="1400" b="0" dirty="0"/>
              <a:t>Henkilöonnettomuuksien kasaumat vuosina 2014-2018 (yhteensä 18 onnettomuutta). Kuvasta näkee, että Kauniaisissa eniten vahinkoja ja onnettomuuksia sattuu Asematiellä, etenkin Postitorilla mutta myös Asematien eteläpäässä. Postintorin liittymän parantaminen parantaisi huomattavasti Kauniaisten liikenneturvallisuutta.</a:t>
            </a:r>
            <a:br>
              <a:rPr lang="fi-FI" sz="1400" b="0" dirty="0"/>
            </a:br>
            <a:endParaRPr lang="fi-FI" sz="1400" b="0" dirty="0"/>
          </a:p>
        </p:txBody>
      </p:sp>
      <p:sp>
        <p:nvSpPr>
          <p:cNvPr id="4" name="Dian numeron paikkamerkki 3"/>
          <p:cNvSpPr>
            <a:spLocks noGrp="1"/>
          </p:cNvSpPr>
          <p:nvPr>
            <p:ph type="sldNum" sz="quarter" idx="10"/>
          </p:nvPr>
        </p:nvSpPr>
        <p:spPr/>
        <p:txBody>
          <a:bodyPr/>
          <a:lstStyle/>
          <a:p>
            <a:fld id="{376A4E80-2D65-4955-BA55-D5EECEBEE6EF}" type="slidenum">
              <a:rPr lang="sv-SE" smtClean="0"/>
              <a:pPr/>
              <a:t>7</a:t>
            </a:fld>
            <a:endParaRPr lang="sv-SE" sz="1200" b="0">
              <a:solidFill>
                <a:srgbClr val="383887"/>
              </a:solidFill>
              <a:latin typeface="Calibri" pitchFamily="84" charset="0"/>
            </a:endParaRPr>
          </a:p>
        </p:txBody>
      </p:sp>
      <p:pic>
        <p:nvPicPr>
          <p:cNvPr id="9" name="Kuva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66670"/>
            <a:ext cx="9906000" cy="4550569"/>
          </a:xfrm>
          <a:prstGeom prst="rect">
            <a:avLst/>
          </a:prstGeom>
        </p:spPr>
      </p:pic>
    </p:spTree>
    <p:extLst>
      <p:ext uri="{BB962C8B-B14F-4D97-AF65-F5344CB8AC3E}">
        <p14:creationId xmlns:p14="http://schemas.microsoft.com/office/powerpoint/2010/main" val="121332842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65944" y="131074"/>
            <a:ext cx="8612188" cy="1143000"/>
          </a:xfrm>
        </p:spPr>
        <p:txBody>
          <a:bodyPr/>
          <a:lstStyle/>
          <a:p>
            <a:r>
              <a:rPr lang="fi-FI" dirty="0" smtClean="0"/>
              <a:t>Tunnelitien suunnitelma (2011)</a:t>
            </a:r>
            <a:endParaRPr lang="fi-FI" dirty="0"/>
          </a:p>
        </p:txBody>
      </p:sp>
      <p:sp>
        <p:nvSpPr>
          <p:cNvPr id="4" name="Dian numeron paikkamerkki 3"/>
          <p:cNvSpPr>
            <a:spLocks noGrp="1"/>
          </p:cNvSpPr>
          <p:nvPr>
            <p:ph type="sldNum" sz="quarter" idx="10"/>
          </p:nvPr>
        </p:nvSpPr>
        <p:spPr/>
        <p:txBody>
          <a:bodyPr/>
          <a:lstStyle/>
          <a:p>
            <a:fld id="{376A4E80-2D65-4955-BA55-D5EECEBEE6EF}" type="slidenum">
              <a:rPr lang="sv-SE" smtClean="0"/>
              <a:pPr/>
              <a:t>8</a:t>
            </a:fld>
            <a:endParaRPr lang="sv-SE" sz="1200" b="0">
              <a:solidFill>
                <a:srgbClr val="383887"/>
              </a:solidFill>
              <a:latin typeface="Calibri" pitchFamily="84" charset="0"/>
            </a:endParaRPr>
          </a:p>
        </p:txBody>
      </p:sp>
      <p:pic>
        <p:nvPicPr>
          <p:cNvPr id="5" name="Kuva 4"/>
          <p:cNvPicPr>
            <a:picLocks noChangeAspect="1"/>
          </p:cNvPicPr>
          <p:nvPr/>
        </p:nvPicPr>
        <p:blipFill>
          <a:blip r:embed="rId2"/>
          <a:stretch>
            <a:fillRect/>
          </a:stretch>
        </p:blipFill>
        <p:spPr>
          <a:xfrm>
            <a:off x="465944" y="1160957"/>
            <a:ext cx="9030483" cy="5281118"/>
          </a:xfrm>
          <a:prstGeom prst="rect">
            <a:avLst/>
          </a:prstGeom>
          <a:solidFill>
            <a:schemeClr val="accent1">
              <a:alpha val="0"/>
            </a:schemeClr>
          </a:solidFill>
          <a:effectLst>
            <a:outerShdw blurRad="50800" dist="50800" dir="5400000" sx="1000" sy="1000" algn="ctr" rotWithShape="0">
              <a:srgbClr val="000000"/>
            </a:outerShdw>
          </a:effectLst>
        </p:spPr>
      </p:pic>
      <p:pic>
        <p:nvPicPr>
          <p:cNvPr id="6" name="Sisällön paikkamerkki 5"/>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a:stretch/>
        </p:blipFill>
        <p:spPr>
          <a:xfrm rot="15166867">
            <a:off x="3589920" y="2845948"/>
            <a:ext cx="2782529" cy="2878365"/>
          </a:xfrm>
          <a:prstGeom prst="rect">
            <a:avLst/>
          </a:prstGeom>
        </p:spPr>
      </p:pic>
      <p:sp>
        <p:nvSpPr>
          <p:cNvPr id="7" name="Tekstiruutu 6"/>
          <p:cNvSpPr txBox="1"/>
          <p:nvPr/>
        </p:nvSpPr>
        <p:spPr>
          <a:xfrm>
            <a:off x="547039" y="1274074"/>
            <a:ext cx="2825425" cy="1223412"/>
          </a:xfrm>
          <a:prstGeom prst="rect">
            <a:avLst/>
          </a:prstGeom>
          <a:solidFill>
            <a:schemeClr val="bg1"/>
          </a:solidFill>
        </p:spPr>
        <p:txBody>
          <a:bodyPr wrap="square" rtlCol="0">
            <a:spAutoFit/>
          </a:bodyPr>
          <a:lstStyle/>
          <a:p>
            <a:pPr algn="l"/>
            <a:r>
              <a:rPr lang="fi-FI" sz="1050" dirty="0" smtClean="0">
                <a:solidFill>
                  <a:schemeClr val="tx1"/>
                </a:solidFill>
              </a:rPr>
              <a:t>Kustannukset ~0,5 M€</a:t>
            </a:r>
          </a:p>
          <a:p>
            <a:pPr algn="l"/>
            <a:r>
              <a:rPr lang="fi-FI" sz="1050" dirty="0" smtClean="0">
                <a:solidFill>
                  <a:schemeClr val="tx1"/>
                </a:solidFill>
              </a:rPr>
              <a:t>Suunnitelma parantaa kaikkien liikkujien turvallisuutta ja liikkumisen sujuvuutta.</a:t>
            </a:r>
          </a:p>
          <a:p>
            <a:pPr algn="l"/>
            <a:r>
              <a:rPr lang="fi-FI" sz="1050" dirty="0" smtClean="0">
                <a:solidFill>
                  <a:schemeClr val="tx1"/>
                </a:solidFill>
              </a:rPr>
              <a:t>Kiertoliittymä parantaa tutkitusti turvallisuutta.</a:t>
            </a:r>
            <a:endParaRPr lang="fi-FI" sz="1050" dirty="0">
              <a:solidFill>
                <a:schemeClr val="tx1"/>
              </a:solidFill>
            </a:endParaRPr>
          </a:p>
        </p:txBody>
      </p:sp>
    </p:spTree>
    <p:extLst>
      <p:ext uri="{BB962C8B-B14F-4D97-AF65-F5344CB8AC3E}">
        <p14:creationId xmlns:p14="http://schemas.microsoft.com/office/powerpoint/2010/main" val="234280430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Liikenneverkon tarkastelu: ajonopeudet ja laatutaso liikkumisen tavoitteiden mukaiseksi</a:t>
            </a:r>
            <a:br>
              <a:rPr lang="fi-FI" dirty="0" smtClean="0"/>
            </a:br>
            <a:endParaRPr lang="fi-FI" dirty="0"/>
          </a:p>
        </p:txBody>
      </p:sp>
      <p:sp>
        <p:nvSpPr>
          <p:cNvPr id="4" name="Dian numeron paikkamerkki 3"/>
          <p:cNvSpPr>
            <a:spLocks noGrp="1"/>
          </p:cNvSpPr>
          <p:nvPr>
            <p:ph type="sldNum" sz="quarter" idx="10"/>
          </p:nvPr>
        </p:nvSpPr>
        <p:spPr/>
        <p:txBody>
          <a:bodyPr/>
          <a:lstStyle/>
          <a:p>
            <a:fld id="{376A4E80-2D65-4955-BA55-D5EECEBEE6EF}" type="slidenum">
              <a:rPr lang="sv-SE" smtClean="0"/>
              <a:pPr/>
              <a:t>9</a:t>
            </a:fld>
            <a:endParaRPr lang="sv-SE" sz="1200" b="0">
              <a:solidFill>
                <a:srgbClr val="383887"/>
              </a:solidFill>
              <a:latin typeface="Calibri" pitchFamily="84" charset="0"/>
            </a:endParaRPr>
          </a:p>
        </p:txBody>
      </p:sp>
      <p:pic>
        <p:nvPicPr>
          <p:cNvPr id="5" name="Kuva 4"/>
          <p:cNvPicPr>
            <a:picLocks noChangeAspect="1"/>
          </p:cNvPicPr>
          <p:nvPr/>
        </p:nvPicPr>
        <p:blipFill>
          <a:blip r:embed="rId2"/>
          <a:stretch>
            <a:fillRect/>
          </a:stretch>
        </p:blipFill>
        <p:spPr>
          <a:xfrm>
            <a:off x="896157" y="2361230"/>
            <a:ext cx="4686078" cy="3636614"/>
          </a:xfrm>
          <a:prstGeom prst="rect">
            <a:avLst/>
          </a:prstGeom>
        </p:spPr>
      </p:pic>
      <p:sp>
        <p:nvSpPr>
          <p:cNvPr id="10" name="Tekstiruutu 9"/>
          <p:cNvSpPr txBox="1"/>
          <p:nvPr/>
        </p:nvSpPr>
        <p:spPr>
          <a:xfrm>
            <a:off x="5822188" y="1841415"/>
            <a:ext cx="2956393" cy="3647152"/>
          </a:xfrm>
          <a:prstGeom prst="rect">
            <a:avLst/>
          </a:prstGeom>
          <a:noFill/>
        </p:spPr>
        <p:txBody>
          <a:bodyPr wrap="square" rtlCol="0">
            <a:spAutoFit/>
          </a:bodyPr>
          <a:lstStyle/>
          <a:p>
            <a:pPr algn="l"/>
            <a:r>
              <a:rPr lang="fi-FI" sz="1100" dirty="0" smtClean="0">
                <a:solidFill>
                  <a:schemeClr val="tx1"/>
                </a:solidFill>
              </a:rPr>
              <a:t>Asukkailta kysyttäessä (2014) 47 % antoi jalankulun ja pyöräilyn olosuhteille tyydyttävän tai huonomman arvosanan.</a:t>
            </a:r>
            <a:r>
              <a:rPr lang="fi-FI" sz="1100" dirty="0">
                <a:solidFill>
                  <a:schemeClr val="tx1"/>
                </a:solidFill>
              </a:rPr>
              <a:t> </a:t>
            </a:r>
            <a:r>
              <a:rPr lang="fi-FI" sz="1100" dirty="0" smtClean="0">
                <a:solidFill>
                  <a:schemeClr val="tx1"/>
                </a:solidFill>
              </a:rPr>
              <a:t>Pyöräily jalkakäytävällä, kapeat väylät ja risteysjärjestelyt olivat suurimpia jalankulkuun ja pyöräilyyn liittyviä ongelmia.</a:t>
            </a:r>
          </a:p>
          <a:p>
            <a:pPr algn="l"/>
            <a:endParaRPr lang="fi-FI" sz="1100" dirty="0">
              <a:solidFill>
                <a:schemeClr val="tx1"/>
              </a:solidFill>
            </a:endParaRPr>
          </a:p>
          <a:p>
            <a:pPr algn="l"/>
            <a:r>
              <a:rPr lang="fi-FI" sz="1100" dirty="0" smtClean="0">
                <a:solidFill>
                  <a:schemeClr val="tx1"/>
                </a:solidFill>
              </a:rPr>
              <a:t>Olosuhteita voidaan parantaa tarkastelemalla liikenneverkkoa ja pohtimalla uudelleenjärjestelyjä jalankulun ja pyöräilyn osalta.</a:t>
            </a:r>
          </a:p>
          <a:p>
            <a:pPr algn="l"/>
            <a:endParaRPr lang="fi-FI" sz="1100" dirty="0">
              <a:solidFill>
                <a:schemeClr val="tx1"/>
              </a:solidFill>
            </a:endParaRPr>
          </a:p>
          <a:p>
            <a:pPr algn="l"/>
            <a:r>
              <a:rPr lang="fi-FI" sz="1100" dirty="0" smtClean="0">
                <a:solidFill>
                  <a:schemeClr val="tx1"/>
                </a:solidFill>
              </a:rPr>
              <a:t>Yksi turvallinen, laadukas ja kustannustehokas keino on uuden tieliikennelain mahdollistama Pyöräkatu-ratkaisu ajoradoille, jossa nopeusrajoitus on 30 km/h.</a:t>
            </a:r>
            <a:endParaRPr lang="fi-FI" sz="1100" dirty="0">
              <a:solidFill>
                <a:schemeClr val="tx1"/>
              </a:solidFill>
            </a:endParaRPr>
          </a:p>
        </p:txBody>
      </p:sp>
      <p:pic>
        <p:nvPicPr>
          <p:cNvPr id="12" name="Kuva 11"/>
          <p:cNvPicPr>
            <a:picLocks noChangeAspect="1"/>
          </p:cNvPicPr>
          <p:nvPr/>
        </p:nvPicPr>
        <p:blipFill>
          <a:blip r:embed="rId3"/>
          <a:stretch>
            <a:fillRect/>
          </a:stretch>
        </p:blipFill>
        <p:spPr>
          <a:xfrm>
            <a:off x="497207" y="1657350"/>
            <a:ext cx="2122006" cy="2280496"/>
          </a:xfrm>
          <a:prstGeom prst="rect">
            <a:avLst/>
          </a:prstGeom>
        </p:spPr>
      </p:pic>
      <p:pic>
        <p:nvPicPr>
          <p:cNvPr id="1026" name="Picture 2" descr="https://www.helsinginuutiset.fi/sites/default/files/styles/free_w768_-_esm_2018/public/neo/files/4892303-n.jpg?itok=0dmL6El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37493" y="1657350"/>
            <a:ext cx="881720" cy="630292"/>
          </a:xfrm>
          <a:prstGeom prst="rect">
            <a:avLst/>
          </a:prstGeom>
          <a:noFill/>
          <a:extLst>
            <a:ext uri="{909E8E84-426E-40DD-AFC4-6F175D3DCCD1}">
              <a14:hiddenFill xmlns:a14="http://schemas.microsoft.com/office/drawing/2010/main">
                <a:solidFill>
                  <a:srgbClr val="FFFFFF"/>
                </a:solidFill>
              </a14:hiddenFill>
            </a:ext>
          </a:extLst>
        </p:spPr>
      </p:pic>
      <p:sp>
        <p:nvSpPr>
          <p:cNvPr id="15" name="Tekstiruutu 14"/>
          <p:cNvSpPr txBox="1"/>
          <p:nvPr/>
        </p:nvSpPr>
        <p:spPr>
          <a:xfrm>
            <a:off x="647131" y="1595494"/>
            <a:ext cx="1090362" cy="307777"/>
          </a:xfrm>
          <a:prstGeom prst="rect">
            <a:avLst/>
          </a:prstGeom>
          <a:noFill/>
        </p:spPr>
        <p:txBody>
          <a:bodyPr wrap="none" rtlCol="0">
            <a:spAutoFit/>
          </a:bodyPr>
          <a:lstStyle/>
          <a:p>
            <a:r>
              <a:rPr lang="fi-FI" dirty="0" smtClean="0">
                <a:solidFill>
                  <a:schemeClr val="tx1"/>
                </a:solidFill>
              </a:rPr>
              <a:t>Pyöräkatu</a:t>
            </a:r>
            <a:endParaRPr lang="fi-FI" dirty="0">
              <a:solidFill>
                <a:schemeClr val="tx1"/>
              </a:solidFill>
            </a:endParaRPr>
          </a:p>
        </p:txBody>
      </p:sp>
      <p:sp>
        <p:nvSpPr>
          <p:cNvPr id="17" name="Tekstiruutu 16"/>
          <p:cNvSpPr txBox="1"/>
          <p:nvPr/>
        </p:nvSpPr>
        <p:spPr>
          <a:xfrm>
            <a:off x="896157" y="5743928"/>
            <a:ext cx="2481770" cy="253916"/>
          </a:xfrm>
          <a:prstGeom prst="rect">
            <a:avLst/>
          </a:prstGeom>
          <a:noFill/>
        </p:spPr>
        <p:txBody>
          <a:bodyPr wrap="none" rtlCol="0">
            <a:spAutoFit/>
          </a:bodyPr>
          <a:lstStyle/>
          <a:p>
            <a:r>
              <a:rPr lang="fi-FI" sz="1050" b="1" dirty="0" smtClean="0">
                <a:solidFill>
                  <a:schemeClr val="tx1"/>
                </a:solidFill>
              </a:rPr>
              <a:t>Nopeusrajoituksen </a:t>
            </a:r>
            <a:r>
              <a:rPr lang="fi-FI" sz="1050" b="1" dirty="0" err="1" smtClean="0">
                <a:solidFill>
                  <a:schemeClr val="tx1"/>
                </a:solidFill>
              </a:rPr>
              <a:t>Kauniaissa</a:t>
            </a:r>
            <a:endParaRPr lang="fi-FI" sz="1050" b="1" dirty="0">
              <a:solidFill>
                <a:schemeClr val="tx1"/>
              </a:solidFill>
            </a:endParaRPr>
          </a:p>
        </p:txBody>
      </p:sp>
    </p:spTree>
    <p:extLst>
      <p:ext uri="{BB962C8B-B14F-4D97-AF65-F5344CB8AC3E}">
        <p14:creationId xmlns:p14="http://schemas.microsoft.com/office/powerpoint/2010/main" val="1715643333"/>
      </p:ext>
    </p:extLst>
  </p:cSld>
  <p:clrMapOvr>
    <a:masterClrMapping/>
  </p:clrMapOvr>
  <p:transition/>
</p:sld>
</file>

<file path=ppt/theme/theme1.xml><?xml version="1.0" encoding="utf-8"?>
<a:theme xmlns:a="http://schemas.openxmlformats.org/drawingml/2006/main" name="1_Grani_PowerPoint_140110">
  <a:themeElements>
    <a:clrScheme name="">
      <a:dk1>
        <a:srgbClr val="000000"/>
      </a:dk1>
      <a:lt1>
        <a:srgbClr val="FFFFFF"/>
      </a:lt1>
      <a:dk2>
        <a:srgbClr val="D52B1E"/>
      </a:dk2>
      <a:lt2>
        <a:srgbClr val="C4E573"/>
      </a:lt2>
      <a:accent1>
        <a:srgbClr val="FBEDB9"/>
      </a:accent1>
      <a:accent2>
        <a:srgbClr val="032073"/>
      </a:accent2>
      <a:accent3>
        <a:srgbClr val="FFFFFF"/>
      </a:accent3>
      <a:accent4>
        <a:srgbClr val="000000"/>
      </a:accent4>
      <a:accent5>
        <a:srgbClr val="FDF4D9"/>
      </a:accent5>
      <a:accent6>
        <a:srgbClr val="021C68"/>
      </a:accent6>
      <a:hlink>
        <a:srgbClr val="A3F500"/>
      </a:hlink>
      <a:folHlink>
        <a:srgbClr val="64A0C8"/>
      </a:folHlink>
    </a:clrScheme>
    <a:fontScheme name="1_Grani_PowerPoint_140110">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sv-SE" sz="1400" b="0" i="0" u="none" strike="noStrike" cap="none" normalizeH="0" baseline="0" smtClean="0">
            <a:ln>
              <a:noFill/>
            </a:ln>
            <a:solidFill>
              <a:srgbClr val="FF0000"/>
            </a:solidFill>
            <a:effectLst/>
            <a:latin typeface="Verdana" pitchFamily="8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sv-SE" sz="1400" b="0" i="0" u="none" strike="noStrike" cap="none" normalizeH="0" baseline="0" smtClean="0">
            <a:ln>
              <a:noFill/>
            </a:ln>
            <a:solidFill>
              <a:srgbClr val="FF0000"/>
            </a:solidFill>
            <a:effectLst/>
            <a:latin typeface="Verdana" pitchFamily="84" charset="0"/>
          </a:defRPr>
        </a:defPPr>
      </a:lstStyle>
    </a:lnDef>
  </a:objectDefaults>
  <a:extraClrSchemeLst>
    <a:extraClrScheme>
      <a:clrScheme name="Enskilda pres-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nskilda pres-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nskilda pres-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nskilda pres-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nskilda pres-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nskilda pres-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nskilda pres-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Enskilda pres-template 8">
        <a:dk1>
          <a:srgbClr val="000000"/>
        </a:dk1>
        <a:lt1>
          <a:srgbClr val="FFFFFF"/>
        </a:lt1>
        <a:dk2>
          <a:srgbClr val="D52B1E"/>
        </a:dk2>
        <a:lt2>
          <a:srgbClr val="DDDDDD"/>
        </a:lt2>
        <a:accent1>
          <a:srgbClr val="F9E59B"/>
        </a:accent1>
        <a:accent2>
          <a:srgbClr val="032073"/>
        </a:accent2>
        <a:accent3>
          <a:srgbClr val="FFFFFF"/>
        </a:accent3>
        <a:accent4>
          <a:srgbClr val="000000"/>
        </a:accent4>
        <a:accent5>
          <a:srgbClr val="FBF0CB"/>
        </a:accent5>
        <a:accent6>
          <a:srgbClr val="021C68"/>
        </a:accent6>
        <a:hlink>
          <a:srgbClr val="83C400"/>
        </a:hlink>
        <a:folHlink>
          <a:srgbClr val="64A0C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 X Duunit:Users:kari:Desktop:Grani_PowerPoint:Grani_PowerPoint_140110.pot</Template>
  <TotalTime>2825</TotalTime>
  <Words>679</Words>
  <Application>Microsoft Office PowerPoint</Application>
  <PresentationFormat>A4-paperi (210 x 297 mm)</PresentationFormat>
  <Paragraphs>77</Paragraphs>
  <Slides>11</Slides>
  <Notes>5</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11</vt:i4>
      </vt:variant>
    </vt:vector>
  </HeadingPairs>
  <TitlesOfParts>
    <vt:vector size="16" baseType="lpstr">
      <vt:lpstr>Calibri</vt:lpstr>
      <vt:lpstr>Times</vt:lpstr>
      <vt:lpstr>Times New Roman</vt:lpstr>
      <vt:lpstr>Verdana</vt:lpstr>
      <vt:lpstr>1_Grani_PowerPoint_140110</vt:lpstr>
      <vt:lpstr>Liikenneturvallisuusraportti 2019 </vt:lpstr>
      <vt:lpstr>Liikenneturvallisuus Suomessa</vt:lpstr>
      <vt:lpstr>Liikenneturvallisuus Kauniaisissa</vt:lpstr>
      <vt:lpstr>Kauniaisten loukkaantumiseen johtaneet onnettomuudet 2018 (Iliitu) </vt:lpstr>
      <vt:lpstr>Kauniaisissa tapahtuneet onnettomuudet vakavuuden mukaan vuosina 2009-2018</vt:lpstr>
      <vt:lpstr>Onnettomuuksien sijainti vuosina 2009-2018</vt:lpstr>
      <vt:lpstr>Henkilöonnettomuuksien kasaumat vuosina 2014-2018 (yhteensä 18 onnettomuutta). Kuvasta näkee, että Kauniaisissa eniten vahinkoja ja onnettomuuksia sattuu Asematiellä, etenkin Postitorilla mutta myös Asematien eteläpäässä. Postintorin liittymän parantaminen parantaisi huomattavasti Kauniaisten liikenneturvallisuutta. </vt:lpstr>
      <vt:lpstr>Tunnelitien suunnitelma (2011)</vt:lpstr>
      <vt:lpstr>Liikenneverkon tarkastelu: ajonopeudet ja laatutaso liikkumisen tavoitteiden mukaiseksi </vt:lpstr>
      <vt:lpstr>Raideliikenteen onnettomuudet </vt:lpstr>
      <vt:lpstr>Mitkä toimet lisäävät turvallisuutta?</vt:lpstr>
    </vt:vector>
  </TitlesOfParts>
  <Compan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Här kommer rubriken</dc:title>
  <dc:creator>-</dc:creator>
  <cp:lastModifiedBy>Leena Porvali</cp:lastModifiedBy>
  <cp:revision>180</cp:revision>
  <cp:lastPrinted>2017-09-11T11:50:52Z</cp:lastPrinted>
  <dcterms:created xsi:type="dcterms:W3CDTF">2010-01-14T12:03:29Z</dcterms:created>
  <dcterms:modified xsi:type="dcterms:W3CDTF">2019-09-03T08:54:48Z</dcterms:modified>
</cp:coreProperties>
</file>